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33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4"/>
    <p:restoredTop sz="94697"/>
  </p:normalViewPr>
  <p:slideViewPr>
    <p:cSldViewPr snapToGrid="0">
      <p:cViewPr varScale="1">
        <p:scale>
          <a:sx n="96" d="100"/>
          <a:sy n="96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DADED-620D-D24E-82E2-96F000A12D1D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2FB5-1F09-5546-B530-97D4A6D60E7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655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C0665E-4C97-DD5C-9F74-4CAB45DD1436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9E48332-8D98-DD4C-F6E0-5BDDBF3C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B6A6C-9D26-1C68-E874-D0F9432AA216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212B84-65C8-B39D-05A1-744F1AF5867B}"/>
              </a:ext>
            </a:extLst>
          </p:cNvPr>
          <p:cNvSpPr/>
          <p:nvPr userDrawn="1"/>
        </p:nvSpPr>
        <p:spPr>
          <a:xfrm>
            <a:off x="0" y="6357498"/>
            <a:ext cx="9144000" cy="5005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4F0242-1BC7-759B-BEF6-F01B80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977" y="6425185"/>
            <a:ext cx="20574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7A304655-5D53-B746-8252-3F5A598C52D3}" type="slidenum">
              <a:rPr lang="en-CN" smtClean="0"/>
              <a:pPr/>
              <a:t>‹#›</a:t>
            </a:fld>
            <a:endParaRPr lang="en-CN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A2E476F-C595-27FD-E6A2-5B784128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6DBA7-B307-55F4-F465-F75FE774A3CF}"/>
              </a:ext>
            </a:extLst>
          </p:cNvPr>
          <p:cNvSpPr txBox="1"/>
          <p:nvPr userDrawn="1"/>
        </p:nvSpPr>
        <p:spPr>
          <a:xfrm>
            <a:off x="92623" y="642097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Mathematics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for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Computer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Science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5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0FAB-176C-8449-8796-69F8D9C85B57}" type="datetime1">
              <a:rPr lang="en-US" smtClean="0"/>
              <a:t>6/3/23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4655-5D53-B746-8252-3F5A598C52D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4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3.svg"/><Relationship Id="rId7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EDF88-8D28-2A7D-1737-B9112AC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6A2AE-F84B-3626-256A-92A749A0E14F}"/>
              </a:ext>
            </a:extLst>
          </p:cNvPr>
          <p:cNvSpPr txBox="1"/>
          <p:nvPr/>
        </p:nvSpPr>
        <p:spPr>
          <a:xfrm>
            <a:off x="5481256" y="771367"/>
            <a:ext cx="2978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Chapter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9¾</a:t>
            </a:r>
            <a:endParaRPr lang="zh-CN" altLang="en-CN" sz="4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E9B3F-2A84-4701-97A0-669A270F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3" y="555513"/>
            <a:ext cx="3924300" cy="5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9A1C-C9E4-83CC-F0EB-B9D213CF4E70}"/>
              </a:ext>
            </a:extLst>
          </p:cNvPr>
          <p:cNvSpPr txBox="1"/>
          <p:nvPr/>
        </p:nvSpPr>
        <p:spPr>
          <a:xfrm>
            <a:off x="5207268" y="2050469"/>
            <a:ext cx="357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Group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Theory</a:t>
            </a:r>
            <a:endParaRPr lang="zh-CN" altLang="en-C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5BA20-D4A9-C1FD-F142-15F6694D2AFE}"/>
              </a:ext>
            </a:extLst>
          </p:cNvPr>
          <p:cNvSpPr txBox="1"/>
          <p:nvPr/>
        </p:nvSpPr>
        <p:spPr>
          <a:xfrm>
            <a:off x="6196536" y="293236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群论介绍</a:t>
            </a:r>
            <a:endParaRPr lang="zh-CN" altLang="en-C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4636F-9E2B-A298-F381-AE76B6C26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62" y="2197539"/>
            <a:ext cx="2650113" cy="4000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A5E2F-CAF7-DFE6-C357-A86A67E85FB7}"/>
              </a:ext>
            </a:extLst>
          </p:cNvPr>
          <p:cNvSpPr txBox="1"/>
          <p:nvPr/>
        </p:nvSpPr>
        <p:spPr>
          <a:xfrm>
            <a:off x="5837248" y="382822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</a:t>
            </a:r>
            <a:r>
              <a:rPr lang="en-US" altLang="zh-CN" sz="1800" b="1" dirty="0"/>
              <a:t> ¾</a:t>
            </a:r>
            <a:r>
              <a:rPr kumimoji="1" lang="en-US" altLang="zh-CN" dirty="0"/>
              <a:t>.1</a:t>
            </a:r>
            <a:r>
              <a:rPr kumimoji="1" lang="zh-CN" altLang="en-US" dirty="0"/>
              <a:t>运算及其关系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03DBD-A396-BA3E-807E-F234B1595102}"/>
              </a:ext>
            </a:extLst>
          </p:cNvPr>
          <p:cNvSpPr txBox="1"/>
          <p:nvPr/>
        </p:nvSpPr>
        <p:spPr>
          <a:xfrm>
            <a:off x="5847329" y="419755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§9</a:t>
            </a:r>
            <a:r>
              <a:rPr lang="en-US" altLang="zh-CN" sz="1800" b="1" dirty="0"/>
              <a:t> ¾</a:t>
            </a:r>
            <a:r>
              <a:rPr kumimoji="1" lang="en-US" altLang="zh-CN" dirty="0"/>
              <a:t>.2</a:t>
            </a:r>
            <a:r>
              <a:rPr kumimoji="1" lang="zh-CN" altLang="en-US" dirty="0"/>
              <a:t> 半群与群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F578E863-6D39-3C22-5B75-FC5AC2A318DF}"/>
              </a:ext>
            </a:extLst>
          </p:cNvPr>
          <p:cNvSpPr/>
          <p:nvPr/>
        </p:nvSpPr>
        <p:spPr>
          <a:xfrm>
            <a:off x="2646193" y="149606"/>
            <a:ext cx="3424623" cy="944434"/>
          </a:xfrm>
          <a:prstGeom prst="cloudCallout">
            <a:avLst>
              <a:gd name="adj1" fmla="val -37481"/>
              <a:gd name="adj2" fmla="val 55484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dirty="0"/>
              <a:t>群论这本书没有写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不过可以补充一下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zh-CN" altLang="en-US" sz="1200" dirty="0"/>
              <a:t>顺便总是可以在两实数之间插入任意多个点</a:t>
            </a:r>
          </a:p>
        </p:txBody>
      </p:sp>
    </p:spTree>
    <p:extLst>
      <p:ext uri="{BB962C8B-B14F-4D97-AF65-F5344CB8AC3E}">
        <p14:creationId xmlns:p14="http://schemas.microsoft.com/office/powerpoint/2010/main" val="411251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83647" y="7199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543462" y="41773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181385" y="134804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641950" y="140640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324 C 0.01493 0.14676 0.0309 0.29051 0.0283 0.37384 C 0.02569 0.45694 0.00434 0.47963 -0.01684 0.50231 " pathEditMode="relative" ptsTypes="AAA">
                                      <p:cBhvr>
                                        <p:cTn id="1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937 0.20231 0.01875 0.40486 0.00729 0.49745 C -0.004 0.59028 -0.03611 0.57315 -0.06823 0.55602 " pathEditMode="relative" ptsTypes="A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59 0.53009 " pathEditMode="relative" ptsTypes="AA">
                                      <p:cBhvr>
                                        <p:cTn id="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5087 0.10255 0.10191 0.2051 0.10487 0.28936 C 0.10764 0.37361 0.06233 0.43959 0.01702 0.50579 " pathEditMode="relative" ptsTypes="AAA">
                                      <p:cBhvr>
                                        <p:cTn id="3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9F8A2E5-9DFD-776E-BEF5-2250CDC759A6}"/>
              </a:ext>
            </a:extLst>
          </p:cNvPr>
          <p:cNvSpPr/>
          <p:nvPr/>
        </p:nvSpPr>
        <p:spPr>
          <a:xfrm>
            <a:off x="5739391" y="3447593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D826E-71F4-A5C7-8165-FD5C7B58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3607447"/>
            <a:ext cx="4572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15060-3E01-1F4F-80B6-5550344F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895" y="4091751"/>
            <a:ext cx="635000" cy="406400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3CE2A59C-648E-D4A8-9733-3E3184CCD755}"/>
              </a:ext>
            </a:extLst>
          </p:cNvPr>
          <p:cNvSpPr/>
          <p:nvPr/>
        </p:nvSpPr>
        <p:spPr>
          <a:xfrm>
            <a:off x="6525013" y="4204029"/>
            <a:ext cx="144966" cy="14496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EA4A76F-CE47-D7F5-6D8D-EE4C9CB2A0E5}"/>
              </a:ext>
            </a:extLst>
          </p:cNvPr>
          <p:cNvSpPr/>
          <p:nvPr/>
        </p:nvSpPr>
        <p:spPr>
          <a:xfrm>
            <a:off x="7630841" y="4339593"/>
            <a:ext cx="144966" cy="1449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268797D-EA98-BD75-3BC9-A24DCAD602AE}"/>
              </a:ext>
            </a:extLst>
          </p:cNvPr>
          <p:cNvSpPr/>
          <p:nvPr/>
        </p:nvSpPr>
        <p:spPr>
          <a:xfrm>
            <a:off x="7010767" y="4222468"/>
            <a:ext cx="144966" cy="1449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42A82D6-A10A-0AB1-1754-AAE5E7765388}"/>
              </a:ext>
            </a:extLst>
          </p:cNvPr>
          <p:cNvSpPr/>
          <p:nvPr/>
        </p:nvSpPr>
        <p:spPr>
          <a:xfrm>
            <a:off x="7174170" y="495404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0954-0E00-12AA-E9D0-7A59E1366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895" y="4091751"/>
            <a:ext cx="1104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48994-10AA-DAD7-00CB-3824F79E7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795" y="4120395"/>
            <a:ext cx="17907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15E5D3-F2B1-EA3F-83CE-C0A7BB36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5043" y="4498151"/>
            <a:ext cx="23241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DC047-CCF7-6122-78BC-EBB4F3FD9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693" y="5027511"/>
            <a:ext cx="18034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E341D-808D-A8AB-F156-91A2D618B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2643" y="5081127"/>
            <a:ext cx="1206500" cy="419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1A3490-8217-B390-EC50-48BB003C8A25}"/>
              </a:ext>
            </a:extLst>
          </p:cNvPr>
          <p:cNvSpPr txBox="1"/>
          <p:nvPr/>
        </p:nvSpPr>
        <p:spPr>
          <a:xfrm>
            <a:off x="8351231" y="55228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A/R</a:t>
            </a:r>
            <a:endParaRPr kumimoji="1" lang="zh-CN" alt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52E1C8-8171-C932-CBDF-3FC34B226D04}"/>
              </a:ext>
            </a:extLst>
          </p:cNvPr>
          <p:cNvCxnSpPr>
            <a:stCxn id="17" idx="4"/>
            <a:endCxn id="55" idx="1"/>
          </p:cNvCxnSpPr>
          <p:nvPr/>
        </p:nvCxnSpPr>
        <p:spPr>
          <a:xfrm>
            <a:off x="6406376" y="947854"/>
            <a:ext cx="139867" cy="3277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65ED76-CD06-9AC4-9C43-CCD80687A044}"/>
              </a:ext>
            </a:extLst>
          </p:cNvPr>
          <p:cNvCxnSpPr>
            <a:cxnSpLocks/>
            <a:stCxn id="28" idx="4"/>
            <a:endCxn id="55" idx="0"/>
          </p:cNvCxnSpPr>
          <p:nvPr/>
        </p:nvCxnSpPr>
        <p:spPr>
          <a:xfrm>
            <a:off x="6597496" y="1209373"/>
            <a:ext cx="0" cy="299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E866E1-AD4C-8A5F-D9EC-927612CC7168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6613477" y="847791"/>
            <a:ext cx="56502" cy="335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9CD57D4-5B65-2CCF-AB2B-BD9F5C4138CC}"/>
              </a:ext>
            </a:extLst>
          </p:cNvPr>
          <p:cNvCxnSpPr>
            <a:cxnSpLocks/>
            <a:stCxn id="27" idx="3"/>
            <a:endCxn id="55" idx="0"/>
          </p:cNvCxnSpPr>
          <p:nvPr/>
        </p:nvCxnSpPr>
        <p:spPr>
          <a:xfrm flipH="1">
            <a:off x="6597496" y="1100820"/>
            <a:ext cx="272745" cy="310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739F79-1C89-8EDC-C0B0-3CAB7BEC655E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7352138" y="875371"/>
            <a:ext cx="354856" cy="34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C4801D-A835-52F4-E29B-47B2068A63EF}"/>
              </a:ext>
            </a:extLst>
          </p:cNvPr>
          <p:cNvCxnSpPr>
            <a:cxnSpLocks/>
            <a:stCxn id="32" idx="4"/>
          </p:cNvCxnSpPr>
          <p:nvPr/>
        </p:nvCxnSpPr>
        <p:spPr>
          <a:xfrm flipH="1">
            <a:off x="7718749" y="1008804"/>
            <a:ext cx="50165" cy="3286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7162587-7BBD-5712-A6E1-4274C8F6A0EB}"/>
              </a:ext>
            </a:extLst>
          </p:cNvPr>
          <p:cNvCxnSpPr>
            <a:cxnSpLocks/>
          </p:cNvCxnSpPr>
          <p:nvPr/>
        </p:nvCxnSpPr>
        <p:spPr>
          <a:xfrm flipH="1">
            <a:off x="7737003" y="1304693"/>
            <a:ext cx="407520" cy="302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3DF48D-95B7-CCC1-2017-8A3B5B52F8F3}"/>
              </a:ext>
            </a:extLst>
          </p:cNvPr>
          <p:cNvCxnSpPr>
            <a:cxnSpLocks/>
            <a:stCxn id="49" idx="3"/>
            <a:endCxn id="56" idx="7"/>
          </p:cNvCxnSpPr>
          <p:nvPr/>
        </p:nvCxnSpPr>
        <p:spPr>
          <a:xfrm flipH="1">
            <a:off x="7754577" y="1505844"/>
            <a:ext cx="649909" cy="285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75A2BB-5A66-6EE8-AA4C-D4FF6623F0F9}"/>
              </a:ext>
            </a:extLst>
          </p:cNvPr>
          <p:cNvCxnSpPr>
            <a:cxnSpLocks/>
            <a:stCxn id="34" idx="4"/>
            <a:endCxn id="56" idx="0"/>
          </p:cNvCxnSpPr>
          <p:nvPr/>
        </p:nvCxnSpPr>
        <p:spPr>
          <a:xfrm>
            <a:off x="7620019" y="555065"/>
            <a:ext cx="83305" cy="3784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2AED67E-F730-1899-457C-0CAAC490D432}"/>
              </a:ext>
            </a:extLst>
          </p:cNvPr>
          <p:cNvCxnSpPr>
            <a:cxnSpLocks/>
          </p:cNvCxnSpPr>
          <p:nvPr/>
        </p:nvCxnSpPr>
        <p:spPr>
          <a:xfrm flipH="1">
            <a:off x="7736664" y="730405"/>
            <a:ext cx="249684" cy="353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41DC671-EE48-75AE-1FD2-F0060C1C8640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694113" y="1080140"/>
            <a:ext cx="988889" cy="318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C91F5CA-AD07-08F4-F0EC-230D6661B8AD}"/>
              </a:ext>
            </a:extLst>
          </p:cNvPr>
          <p:cNvCxnSpPr>
            <a:cxnSpLocks/>
            <a:stCxn id="40" idx="4"/>
            <a:endCxn id="56" idx="7"/>
          </p:cNvCxnSpPr>
          <p:nvPr/>
        </p:nvCxnSpPr>
        <p:spPr>
          <a:xfrm flipH="1">
            <a:off x="7754577" y="1431022"/>
            <a:ext cx="799837" cy="292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D1A558C-A6D9-A67A-2AA8-0552D869E99A}"/>
              </a:ext>
            </a:extLst>
          </p:cNvPr>
          <p:cNvCxnSpPr>
            <a:cxnSpLocks/>
            <a:stCxn id="29" idx="3"/>
            <a:endCxn id="57" idx="0"/>
          </p:cNvCxnSpPr>
          <p:nvPr/>
        </p:nvCxnSpPr>
        <p:spPr>
          <a:xfrm>
            <a:off x="6793120" y="1536305"/>
            <a:ext cx="290130" cy="26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973FACA-1BBA-04ED-1A03-C8D33703A7D7}"/>
              </a:ext>
            </a:extLst>
          </p:cNvPr>
          <p:cNvCxnSpPr>
            <a:cxnSpLocks/>
            <a:stCxn id="42" idx="4"/>
            <a:endCxn id="57" idx="0"/>
          </p:cNvCxnSpPr>
          <p:nvPr/>
        </p:nvCxnSpPr>
        <p:spPr>
          <a:xfrm flipH="1">
            <a:off x="7083250" y="1644460"/>
            <a:ext cx="72483" cy="257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20E175C-BB11-68A9-EA2F-55A6A8E1224C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031997" y="1984812"/>
            <a:ext cx="34998" cy="221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742BAC0-4AA9-D505-643C-42EAFAD57BC9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7072422" y="1496790"/>
            <a:ext cx="184546" cy="262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0AC7080-60FB-3100-3E2E-F3ABB7BC5D3D}"/>
              </a:ext>
            </a:extLst>
          </p:cNvPr>
          <p:cNvCxnSpPr>
            <a:cxnSpLocks/>
          </p:cNvCxnSpPr>
          <p:nvPr/>
        </p:nvCxnSpPr>
        <p:spPr>
          <a:xfrm flipH="1">
            <a:off x="7092907" y="1639229"/>
            <a:ext cx="281603" cy="256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0B6A543-AC88-91BA-F478-DC7047289CE2}"/>
              </a:ext>
            </a:extLst>
          </p:cNvPr>
          <p:cNvCxnSpPr>
            <a:cxnSpLocks/>
            <a:stCxn id="45" idx="4"/>
            <a:endCxn id="58" idx="7"/>
          </p:cNvCxnSpPr>
          <p:nvPr/>
        </p:nvCxnSpPr>
        <p:spPr>
          <a:xfrm flipH="1">
            <a:off x="7297906" y="2354204"/>
            <a:ext cx="32221" cy="262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9F6703-C741-384C-252B-FA9E81F5BC29}"/>
              </a:ext>
            </a:extLst>
          </p:cNvPr>
          <p:cNvCxnSpPr>
            <a:cxnSpLocks/>
          </p:cNvCxnSpPr>
          <p:nvPr/>
        </p:nvCxnSpPr>
        <p:spPr>
          <a:xfrm flipH="1">
            <a:off x="7265626" y="2293459"/>
            <a:ext cx="508288" cy="274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A3CCB8-2217-DAB4-03A0-429703CC94C7}"/>
              </a:ext>
            </a:extLst>
          </p:cNvPr>
          <p:cNvCxnSpPr>
            <a:cxnSpLocks/>
            <a:stCxn id="43" idx="4"/>
          </p:cNvCxnSpPr>
          <p:nvPr/>
        </p:nvCxnSpPr>
        <p:spPr>
          <a:xfrm flipH="1">
            <a:off x="7265626" y="2220976"/>
            <a:ext cx="782366" cy="281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AC2602A-3F67-6A90-3B55-5F4AEA7E204F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7265626" y="1958523"/>
            <a:ext cx="312994" cy="307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C74099B-D093-6ADF-7A04-973F4E805219}"/>
              </a:ext>
            </a:extLst>
          </p:cNvPr>
          <p:cNvCxnSpPr>
            <a:cxnSpLocks/>
            <a:stCxn id="38" idx="4"/>
          </p:cNvCxnSpPr>
          <p:nvPr/>
        </p:nvCxnSpPr>
        <p:spPr>
          <a:xfrm flipH="1">
            <a:off x="7265626" y="1919008"/>
            <a:ext cx="776842" cy="311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527124B-C958-82C0-5B9E-3241D3E1DF96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7265626" y="2199746"/>
            <a:ext cx="731113" cy="283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42C4814-231A-9162-49ED-314BE2985D7B}"/>
              </a:ext>
            </a:extLst>
          </p:cNvPr>
          <p:cNvCxnSpPr>
            <a:cxnSpLocks/>
          </p:cNvCxnSpPr>
          <p:nvPr/>
        </p:nvCxnSpPr>
        <p:spPr>
          <a:xfrm flipH="1">
            <a:off x="7265626" y="1682844"/>
            <a:ext cx="565104" cy="335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1CD61C9-12C3-E96A-5826-8D8F5630A53D}"/>
              </a:ext>
            </a:extLst>
          </p:cNvPr>
          <p:cNvCxnSpPr>
            <a:cxnSpLocks/>
          </p:cNvCxnSpPr>
          <p:nvPr/>
        </p:nvCxnSpPr>
        <p:spPr>
          <a:xfrm flipH="1">
            <a:off x="7265626" y="1550768"/>
            <a:ext cx="431079" cy="3486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36C3E1C-338D-75B7-0893-7E819E665792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7265626" y="1784243"/>
            <a:ext cx="937789" cy="3253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4EEA70E-B0A1-4CEF-97DE-2762B7E175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7125" y="5074984"/>
            <a:ext cx="990600" cy="4953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177017B-7732-7F0F-C3DF-288935E44B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08" y="5597566"/>
            <a:ext cx="1803400" cy="4191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EFC42DD2-C033-725F-5245-5850243184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6054" y="5595224"/>
            <a:ext cx="774700" cy="393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/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FD702F5-3522-7D19-6929-DB872F064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097" y="2964218"/>
                <a:ext cx="38997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C6556D-0BD6-F6F0-407C-144A045C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98" y="2073182"/>
            <a:ext cx="4076700" cy="50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3B24A8-8150-2987-8D4A-BB71ADFAB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98" y="2442514"/>
            <a:ext cx="8509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B81F6B-F384-FE44-626B-A044BC39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148" y="2442514"/>
            <a:ext cx="25146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C6FB25-2588-0B7D-95FE-954D7581A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7643" y="2899714"/>
            <a:ext cx="8636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CC1582-3624-DCC7-6545-D0F33D603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1243" y="2935026"/>
            <a:ext cx="13462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8745D-F043-A0B6-E446-1D239296D6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348" y="2950514"/>
            <a:ext cx="800100" cy="4318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753668E-01DA-D1A4-5070-FEDB139B90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6276" y="2985826"/>
            <a:ext cx="736600" cy="35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F65A49-EF5D-20B9-4AEF-3317B848B6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761" y="3313375"/>
            <a:ext cx="990600" cy="406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DE19EC-3E16-1A4F-F95D-B86D5ED666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7981" y="3856824"/>
            <a:ext cx="1117600" cy="482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9363D7-9096-8614-23F3-5EF4AD1DA7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3248" y="4326724"/>
            <a:ext cx="4178300" cy="63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8553243-B57A-8A59-4B5E-BC142C44A2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9137" y="4969813"/>
            <a:ext cx="3606800" cy="8128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434B92A-6C93-1714-5C29-AABE448C66ED}"/>
              </a:ext>
            </a:extLst>
          </p:cNvPr>
          <p:cNvSpPr txBox="1"/>
          <p:nvPr/>
        </p:nvSpPr>
        <p:spPr>
          <a:xfrm>
            <a:off x="1528937" y="358993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</a:t>
            </a:r>
            <a:r>
              <a:rPr kumimoji="1" lang="zh-CN" altLang="en-US" sz="1400" dirty="0"/>
              <a:t>不相交</a:t>
            </a:r>
            <a:r>
              <a:rPr kumimoji="1" lang="en-US" altLang="zh-CN" sz="1400" dirty="0"/>
              <a:t>)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619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CN" dirty="0"/>
              <a:t>大</a:t>
            </a:r>
            <a:r>
              <a:rPr kumimoji="1" lang="zh-CN" altLang="en-US" dirty="0"/>
              <a:t>集合的关系是不是可以搬到商集来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51C2A09-5CF6-31B6-8FE7-878A6793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7553" y="168484"/>
            <a:ext cx="3009723" cy="515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D9142-0E52-A0CE-1C1A-2B4BB4B5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1" y="2103757"/>
            <a:ext cx="60452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39BB4-8CE9-DC84-7628-9B94CF6A1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857" y="2604030"/>
            <a:ext cx="22098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5FAB5-26AF-5733-7F75-1269909DD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7" y="3048530"/>
            <a:ext cx="19939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40A41-C193-FEA9-3A57-9494CDA2C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7" y="3464295"/>
            <a:ext cx="2273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F4914-8D54-8D9E-1327-61ED099A4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659" y="4019760"/>
            <a:ext cx="2603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028F2D-D1D4-4B45-96CD-FE62A71FD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031" y="4343139"/>
            <a:ext cx="2882900" cy="952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13F228-7D37-828F-27DA-19F8F89AE3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6586" y="4828080"/>
            <a:ext cx="2032000" cy="4953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9FB9BED-61AF-4D2D-8133-CE87ADFB90E6}"/>
              </a:ext>
            </a:extLst>
          </p:cNvPr>
          <p:cNvGrpSpPr/>
          <p:nvPr/>
        </p:nvGrpSpPr>
        <p:grpSpPr>
          <a:xfrm>
            <a:off x="6126921" y="4111818"/>
            <a:ext cx="2032000" cy="758144"/>
            <a:chOff x="6126921" y="4111818"/>
            <a:chExt cx="2032000" cy="75814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D4D0256-0561-AAF0-D117-5E91C8A4CEB6}"/>
                </a:ext>
              </a:extLst>
            </p:cNvPr>
            <p:cNvSpPr/>
            <p:nvPr/>
          </p:nvSpPr>
          <p:spPr>
            <a:xfrm>
              <a:off x="6126921" y="4453164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29981D-9EE3-FDB3-1DA5-5BC4465B2F76}"/>
                </a:ext>
              </a:extLst>
            </p:cNvPr>
            <p:cNvSpPr txBox="1"/>
            <p:nvPr/>
          </p:nvSpPr>
          <p:spPr>
            <a:xfrm>
              <a:off x="6436796" y="4111818"/>
              <a:ext cx="1457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400" dirty="0"/>
                <a:t>运算满足结合律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82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8" grpId="0"/>
      <p:bldP spid="20" grpId="0"/>
      <p:bldP spid="27" grpId="0" animBg="1"/>
      <p:bldP spid="28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CDCC24-2CBF-2877-F394-8DC04EFD7F2A}"/>
              </a:ext>
            </a:extLst>
          </p:cNvPr>
          <p:cNvSpPr txBox="1"/>
          <p:nvPr/>
        </p:nvSpPr>
        <p:spPr>
          <a:xfrm>
            <a:off x="967409" y="38431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一些例子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2DE33-FB91-6FDD-FBB3-757DDBC5B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4143" y="4347122"/>
            <a:ext cx="5727700" cy="137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43FC3F-85C9-22CA-419B-67D81E4B3175}"/>
              </a:ext>
            </a:extLst>
          </p:cNvPr>
          <p:cNvSpPr/>
          <p:nvPr/>
        </p:nvSpPr>
        <p:spPr>
          <a:xfrm>
            <a:off x="3670852" y="4188377"/>
            <a:ext cx="2928731" cy="3657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73A2B4-27AC-3713-BF6F-3188F95079E6}"/>
              </a:ext>
            </a:extLst>
          </p:cNvPr>
          <p:cNvGrpSpPr/>
          <p:nvPr/>
        </p:nvGrpSpPr>
        <p:grpSpPr>
          <a:xfrm>
            <a:off x="5147642" y="3313754"/>
            <a:ext cx="2032000" cy="758144"/>
            <a:chOff x="6126921" y="4111818"/>
            <a:chExt cx="2032000" cy="75814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E02F64-B95C-F911-1DA3-45C4D5552385}"/>
                </a:ext>
              </a:extLst>
            </p:cNvPr>
            <p:cNvSpPr/>
            <p:nvPr/>
          </p:nvSpPr>
          <p:spPr>
            <a:xfrm>
              <a:off x="6126921" y="4453164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883681-DADE-7A43-1818-B68CB688A67C}"/>
                </a:ext>
              </a:extLst>
            </p:cNvPr>
            <p:cNvSpPr txBox="1"/>
            <p:nvPr/>
          </p:nvSpPr>
          <p:spPr>
            <a:xfrm>
              <a:off x="6436796" y="4111818"/>
              <a:ext cx="145773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1400" dirty="0"/>
                <a:t>运算满足结合律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999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A5D96C-9C78-7027-1C08-4978E642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1" y="1138858"/>
            <a:ext cx="1536700" cy="4191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DC0986-54AC-4E1A-D014-BB93F4849FD1}"/>
              </a:ext>
            </a:extLst>
          </p:cNvPr>
          <p:cNvSpPr/>
          <p:nvPr/>
        </p:nvSpPr>
        <p:spPr>
          <a:xfrm>
            <a:off x="7262191" y="702825"/>
            <a:ext cx="980661" cy="27261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BC80DF-4512-AD4A-EA27-E0FE40A31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11" y="1107108"/>
            <a:ext cx="9144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399439-C9AF-4200-A321-26B89238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71" y="1138858"/>
            <a:ext cx="825500" cy="50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610F82-0B5E-2B64-CA61-B1CDC8833E9C}"/>
              </a:ext>
            </a:extLst>
          </p:cNvPr>
          <p:cNvSpPr txBox="1"/>
          <p:nvPr/>
        </p:nvSpPr>
        <p:spPr>
          <a:xfrm>
            <a:off x="3241124" y="11886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4C99-B0BA-1B33-7FDC-D9E480F59E55}"/>
              </a:ext>
            </a:extLst>
          </p:cNvPr>
          <p:cNvSpPr txBox="1"/>
          <p:nvPr/>
        </p:nvSpPr>
        <p:spPr>
          <a:xfrm>
            <a:off x="7592862" y="271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8E569C-E5E7-BF03-E13E-5CCFBA64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381" y="1151558"/>
            <a:ext cx="9652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68626" y="184205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幺半群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CA8FB-26E6-B7A9-54CC-269B2A619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851" y="2273228"/>
            <a:ext cx="27305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626021-1103-0DFA-0494-01EA14936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436" y="2281919"/>
            <a:ext cx="1638300" cy="444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B9AA13-9AF2-C53A-A20A-1CFEEEFB42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471" y="2321184"/>
            <a:ext cx="13589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40515-B127-9DEF-5822-A17853AED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51" y="2674587"/>
            <a:ext cx="520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EE090-181F-67ED-D587-096BBDC46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755" y="2643875"/>
            <a:ext cx="965200" cy="41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04F398-B599-8461-2E6E-C9AC219366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0893" y="2674587"/>
            <a:ext cx="1854200" cy="495300"/>
          </a:xfrm>
          <a:prstGeom prst="rect">
            <a:avLst/>
          </a:prstGeom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A08CDEA3-0428-5C7D-D889-49D4480F781A}"/>
              </a:ext>
            </a:extLst>
          </p:cNvPr>
          <p:cNvSpPr/>
          <p:nvPr/>
        </p:nvSpPr>
        <p:spPr>
          <a:xfrm>
            <a:off x="2264051" y="3104204"/>
            <a:ext cx="810453" cy="419100"/>
          </a:xfrm>
          <a:prstGeom prst="cloudCallout">
            <a:avLst>
              <a:gd name="adj1" fmla="val -13588"/>
              <a:gd name="adj2" fmla="val -71258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DCD39A7-069F-28AF-4208-C580865BA8C0}"/>
              </a:ext>
            </a:extLst>
          </p:cNvPr>
          <p:cNvSpPr/>
          <p:nvPr/>
        </p:nvSpPr>
        <p:spPr>
          <a:xfrm>
            <a:off x="3125097" y="3169887"/>
            <a:ext cx="810453" cy="419100"/>
          </a:xfrm>
          <a:prstGeom prst="cloudCallout">
            <a:avLst>
              <a:gd name="adj1" fmla="val -64278"/>
              <a:gd name="adj2" fmla="val -90230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A37F-3C95-67ED-8458-8C7B61C3DC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598" y="3667023"/>
            <a:ext cx="43561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7C4B9-3C32-684E-20ED-40D981549A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7693" y="4293476"/>
            <a:ext cx="22606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8670F-192B-FD73-E832-20B89ECA94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4461" y="4729429"/>
            <a:ext cx="2197100" cy="393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CFE14-FD1D-68D2-5EF3-0081756E123C}"/>
              </a:ext>
            </a:extLst>
          </p:cNvPr>
          <p:cNvSpPr txBox="1"/>
          <p:nvPr/>
        </p:nvSpPr>
        <p:spPr>
          <a:xfrm>
            <a:off x="5923722" y="4199799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与加法中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乘法中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矩阵乘法中单位矩阵的地位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相同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733CDA4B-2D13-C197-7D4F-EDBD4CED9A7E}"/>
              </a:ext>
            </a:extLst>
          </p:cNvPr>
          <p:cNvSpPr/>
          <p:nvPr/>
        </p:nvSpPr>
        <p:spPr>
          <a:xfrm>
            <a:off x="4361270" y="5191059"/>
            <a:ext cx="2228932" cy="944434"/>
          </a:xfrm>
          <a:prstGeom prst="cloudCallout">
            <a:avLst>
              <a:gd name="adj1" fmla="val -51750"/>
              <a:gd name="adj2" fmla="val -609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幺</a:t>
            </a:r>
            <a:r>
              <a:rPr kumimoji="1" lang="en-US" altLang="zh-CN" sz="1200" dirty="0"/>
              <a:t>(1)</a:t>
            </a:r>
            <a:r>
              <a:rPr kumimoji="1" lang="zh-CN" altLang="en-CN" sz="1200" dirty="0"/>
              <a:t>元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就像它的名字一样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BF5294-38E9-51C1-C063-A8B1FD04FCBA}"/>
              </a:ext>
            </a:extLst>
          </p:cNvPr>
          <p:cNvGrpSpPr/>
          <p:nvPr/>
        </p:nvGrpSpPr>
        <p:grpSpPr>
          <a:xfrm>
            <a:off x="6480206" y="1878126"/>
            <a:ext cx="2041802" cy="1560149"/>
            <a:chOff x="5023540" y="-32551"/>
            <a:chExt cx="2041802" cy="156014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B427B3-F1AC-25E5-108E-BB7B704CDBCB}"/>
                </a:ext>
              </a:extLst>
            </p:cNvPr>
            <p:cNvSpPr/>
            <p:nvPr/>
          </p:nvSpPr>
          <p:spPr>
            <a:xfrm>
              <a:off x="5033342" y="179530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450C86B-DE9E-356B-E141-0F41F4383B10}"/>
                </a:ext>
              </a:extLst>
            </p:cNvPr>
            <p:cNvCxnSpPr>
              <a:stCxn id="29" idx="4"/>
            </p:cNvCxnSpPr>
            <p:nvPr/>
          </p:nvCxnSpPr>
          <p:spPr>
            <a:xfrm flipH="1">
              <a:off x="6029739" y="596328"/>
              <a:ext cx="19603" cy="522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783AC7-C4D2-5812-21A6-1075F1FAE13C}"/>
                </a:ext>
              </a:extLst>
            </p:cNvPr>
            <p:cNvSpPr/>
            <p:nvPr/>
          </p:nvSpPr>
          <p:spPr>
            <a:xfrm>
              <a:off x="5023540" y="1110800"/>
              <a:ext cx="2032000" cy="4167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幺半群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84096F-A539-AE95-13B9-CDB03BF91050}"/>
                </a:ext>
              </a:extLst>
            </p:cNvPr>
            <p:cNvSpPr txBox="1"/>
            <p:nvPr/>
          </p:nvSpPr>
          <p:spPr>
            <a:xfrm>
              <a:off x="5536054" y="-32551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运算</a:t>
              </a:r>
              <a:r>
                <a:rPr kumimoji="1" lang="en-US" altLang="zh-CN" sz="1400" dirty="0"/>
                <a:t>,</a:t>
              </a:r>
              <a:r>
                <a:rPr kumimoji="1" lang="zh-CN" altLang="en-US" sz="1400" dirty="0"/>
                <a:t> 结合律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016E11-4DBB-0EC0-C2F0-67E9D85BA4A5}"/>
                </a:ext>
              </a:extLst>
            </p:cNvPr>
            <p:cNvSpPr txBox="1"/>
            <p:nvPr/>
          </p:nvSpPr>
          <p:spPr>
            <a:xfrm>
              <a:off x="6013348" y="834008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CN" sz="1400" dirty="0"/>
                <a:t>幺</a:t>
              </a:r>
              <a:r>
                <a:rPr kumimoji="1" lang="en-US" altLang="zh-CN" sz="1400" dirty="0"/>
                <a:t>(“1”)</a:t>
              </a:r>
              <a:r>
                <a:rPr kumimoji="1" lang="zh-CN" altLang="en-US" sz="1400" dirty="0"/>
                <a:t>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2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FA7E747-B423-4F62-D876-74EA24F6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976">
            <a:off x="2761189" y="2494288"/>
            <a:ext cx="2603500" cy="482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F4B7B-F190-5B97-8603-18ACCBFDE376}"/>
              </a:ext>
            </a:extLst>
          </p:cNvPr>
          <p:cNvSpPr txBox="1"/>
          <p:nvPr/>
        </p:nvSpPr>
        <p:spPr>
          <a:xfrm>
            <a:off x="741776" y="10405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幺半群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714FC-837E-E715-AE7D-18F0AB5771E0}"/>
              </a:ext>
            </a:extLst>
          </p:cNvPr>
          <p:cNvSpPr txBox="1"/>
          <p:nvPr/>
        </p:nvSpPr>
        <p:spPr>
          <a:xfrm>
            <a:off x="1113183" y="161676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A8AD2-3A80-F42E-E026-01D1A025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07" y="2085253"/>
            <a:ext cx="1532044" cy="369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665EAD-CA33-F0C8-9542-D91675FB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2085253"/>
            <a:ext cx="1918394" cy="41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538FD9-E823-F076-B6C9-D9BB7F81FAFC}"/>
              </a:ext>
            </a:extLst>
          </p:cNvPr>
          <p:cNvSpPr txBox="1"/>
          <p:nvPr/>
        </p:nvSpPr>
        <p:spPr>
          <a:xfrm>
            <a:off x="4646399" y="2132963"/>
            <a:ext cx="646331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/>
              <a:t>考虑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D9A0AD4-5F98-47B9-A7BA-12049ED7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765">
            <a:off x="2766337" y="2009569"/>
            <a:ext cx="1930400" cy="520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75AA97-1897-DA40-3999-2398CBF9AC20}"/>
              </a:ext>
            </a:extLst>
          </p:cNvPr>
          <p:cNvSpPr/>
          <p:nvPr/>
        </p:nvSpPr>
        <p:spPr>
          <a:xfrm>
            <a:off x="3034748" y="1409856"/>
            <a:ext cx="2257982" cy="675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E9D4BDB-D940-C69F-6DBC-0BC1D64A0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013" y="2962131"/>
            <a:ext cx="2349500" cy="431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901148" y="36310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群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947458-909E-609D-7EAF-A269CB189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140" y="4121774"/>
            <a:ext cx="4927600" cy="1181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061158-95CB-738C-F4B8-ACCB3F9F7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958" y="5386571"/>
            <a:ext cx="3873500" cy="4572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7AD7A2-8A39-1FD6-CF20-0B0F07ABF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859" y="5516622"/>
            <a:ext cx="838200" cy="317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07194D-1278-B768-8F85-F1BDD20A19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959" y="4932422"/>
            <a:ext cx="952500" cy="584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12FA61-ED02-BBF0-1218-350157F70A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468" y="5851317"/>
            <a:ext cx="2311400" cy="4953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C4F7E20-876F-F9B3-84B6-5863CDBFB0F0}"/>
              </a:ext>
            </a:extLst>
          </p:cNvPr>
          <p:cNvGrpSpPr/>
          <p:nvPr/>
        </p:nvGrpSpPr>
        <p:grpSpPr>
          <a:xfrm>
            <a:off x="6636512" y="365429"/>
            <a:ext cx="2041802" cy="1560149"/>
            <a:chOff x="5023540" y="-32551"/>
            <a:chExt cx="2041802" cy="156014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B0DFF34-E3F1-5FBC-6B01-60386D7AC923}"/>
                </a:ext>
              </a:extLst>
            </p:cNvPr>
            <p:cNvSpPr/>
            <p:nvPr/>
          </p:nvSpPr>
          <p:spPr>
            <a:xfrm>
              <a:off x="5033342" y="179530"/>
              <a:ext cx="2032000" cy="4167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半群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DDCAE8-2ED4-6DAE-C259-D5AB9943C22C}"/>
                </a:ext>
              </a:extLst>
            </p:cNvPr>
            <p:cNvCxnSpPr>
              <a:stCxn id="40" idx="4"/>
            </p:cNvCxnSpPr>
            <p:nvPr/>
          </p:nvCxnSpPr>
          <p:spPr>
            <a:xfrm flipH="1">
              <a:off x="6029739" y="596328"/>
              <a:ext cx="19603" cy="522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7342970-14AB-AC74-ACD7-95897A22D06A}"/>
                </a:ext>
              </a:extLst>
            </p:cNvPr>
            <p:cNvSpPr/>
            <p:nvPr/>
          </p:nvSpPr>
          <p:spPr>
            <a:xfrm>
              <a:off x="5023540" y="1110800"/>
              <a:ext cx="2032000" cy="41679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幺半群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FD14B-C870-0B86-CDDD-DA8EB78CE2B6}"/>
                </a:ext>
              </a:extLst>
            </p:cNvPr>
            <p:cNvSpPr txBox="1"/>
            <p:nvPr/>
          </p:nvSpPr>
          <p:spPr>
            <a:xfrm>
              <a:off x="5536054" y="-32551"/>
              <a:ext cx="1181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运算</a:t>
              </a:r>
              <a:r>
                <a:rPr kumimoji="1" lang="en-US" altLang="zh-CN" sz="1400" dirty="0"/>
                <a:t>,</a:t>
              </a:r>
              <a:r>
                <a:rPr kumimoji="1" lang="zh-CN" altLang="en-US" sz="1400" dirty="0"/>
                <a:t> 结合律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ACC080-E544-C4F4-1104-CD04BCEE778B}"/>
                </a:ext>
              </a:extLst>
            </p:cNvPr>
            <p:cNvSpPr txBox="1"/>
            <p:nvPr/>
          </p:nvSpPr>
          <p:spPr>
            <a:xfrm>
              <a:off x="6013348" y="834008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CN" sz="1400" dirty="0"/>
                <a:t>幺</a:t>
              </a:r>
              <a:r>
                <a:rPr kumimoji="1" lang="en-US" altLang="zh-CN" sz="1400" dirty="0"/>
                <a:t>(“1”)</a:t>
              </a:r>
              <a:r>
                <a:rPr kumimoji="1" lang="zh-CN" altLang="en-US" sz="1400" dirty="0"/>
                <a:t>元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69BDF4B-588E-DE4F-7E64-66DCB837C680}"/>
              </a:ext>
            </a:extLst>
          </p:cNvPr>
          <p:cNvCxnSpPr>
            <a:stCxn id="42" idx="4"/>
          </p:cNvCxnSpPr>
          <p:nvPr/>
        </p:nvCxnSpPr>
        <p:spPr>
          <a:xfrm>
            <a:off x="7652512" y="1925578"/>
            <a:ext cx="9802" cy="576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F173ECB-5F8C-439A-FD60-F4B5250E1501}"/>
              </a:ext>
            </a:extLst>
          </p:cNvPr>
          <p:cNvSpPr txBox="1"/>
          <p:nvPr/>
        </p:nvSpPr>
        <p:spPr>
          <a:xfrm>
            <a:off x="7478821" y="19351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有逆元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788D49-028D-3EA7-AC4F-E00DEAED5D90}"/>
              </a:ext>
            </a:extLst>
          </p:cNvPr>
          <p:cNvSpPr/>
          <p:nvPr/>
        </p:nvSpPr>
        <p:spPr>
          <a:xfrm>
            <a:off x="7326047" y="2502295"/>
            <a:ext cx="656710" cy="41679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群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6040F7D-592F-58DD-F196-1FE78A58A1D4}"/>
              </a:ext>
            </a:extLst>
          </p:cNvPr>
          <p:cNvCxnSpPr>
            <a:stCxn id="54" idx="6"/>
          </p:cNvCxnSpPr>
          <p:nvPr/>
        </p:nvCxnSpPr>
        <p:spPr>
          <a:xfrm flipV="1">
            <a:off x="7982757" y="2621101"/>
            <a:ext cx="348003" cy="8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0A5CDD7-25BB-9727-AADB-3FB729ED311B}"/>
              </a:ext>
            </a:extLst>
          </p:cNvPr>
          <p:cNvSpPr/>
          <p:nvPr/>
        </p:nvSpPr>
        <p:spPr>
          <a:xfrm>
            <a:off x="8309222" y="2335547"/>
            <a:ext cx="879706" cy="41679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/>
              <a:t>交换群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DEC9A9-CC29-66A9-BA5A-01C7579A14EE}"/>
              </a:ext>
            </a:extLst>
          </p:cNvPr>
          <p:cNvSpPr txBox="1"/>
          <p:nvPr/>
        </p:nvSpPr>
        <p:spPr>
          <a:xfrm>
            <a:off x="7982757" y="26769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交换</a:t>
            </a:r>
          </a:p>
        </p:txBody>
      </p:sp>
      <p:sp>
        <p:nvSpPr>
          <p:cNvPr id="59" name="Cloud Callout 58">
            <a:extLst>
              <a:ext uri="{FF2B5EF4-FFF2-40B4-BE49-F238E27FC236}">
                <a16:creationId xmlns:a16="http://schemas.microsoft.com/office/drawing/2014/main" id="{8DABA9B2-DD81-6C50-4E6E-4A189F6DAF01}"/>
              </a:ext>
            </a:extLst>
          </p:cNvPr>
          <p:cNvSpPr/>
          <p:nvPr/>
        </p:nvSpPr>
        <p:spPr>
          <a:xfrm>
            <a:off x="6625427" y="4256303"/>
            <a:ext cx="2228932" cy="627037"/>
          </a:xfrm>
          <a:prstGeom prst="cloudCallout">
            <a:avLst>
              <a:gd name="adj1" fmla="val -7753"/>
              <a:gd name="adj2" fmla="val 6951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马上</a:t>
            </a:r>
            <a:r>
              <a:rPr kumimoji="1" lang="zh-CN" altLang="en-US" sz="1200" dirty="0"/>
              <a:t>会证明这个</a:t>
            </a:r>
          </a:p>
        </p:txBody>
      </p:sp>
    </p:spTree>
    <p:extLst>
      <p:ext uri="{BB962C8B-B14F-4D97-AF65-F5344CB8AC3E}">
        <p14:creationId xmlns:p14="http://schemas.microsoft.com/office/powerpoint/2010/main" val="51838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3" grpId="0"/>
      <p:bldP spid="54" grpId="0" animBg="1"/>
      <p:bldP spid="57" grpId="0" animBg="1"/>
      <p:bldP spid="58" grpId="0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群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9947458-909E-609D-7EAF-A269CB18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27" y="1531202"/>
            <a:ext cx="4927600" cy="1181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061158-95CB-738C-F4B8-ACCB3F9F7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45" y="2795999"/>
            <a:ext cx="3873500" cy="457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12FA61-ED02-BBF0-1218-350157F70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955" y="3260745"/>
            <a:ext cx="23114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375D9-BC70-0315-3051-D18B287EB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914" y="3923449"/>
            <a:ext cx="50038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FFBA1-5F30-5D15-8CA0-F6420C0E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627" y="4371197"/>
            <a:ext cx="46736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1E082-B430-4B0F-A53C-37F463101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1200" y="3213100"/>
            <a:ext cx="26416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A5CD1-19A8-0201-BDF7-D31717DC3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627" y="4856047"/>
            <a:ext cx="4279900" cy="812800"/>
          </a:xfrm>
          <a:prstGeom prst="rect">
            <a:avLst/>
          </a:prstGeom>
        </p:spPr>
      </p:pic>
      <p:sp>
        <p:nvSpPr>
          <p:cNvPr id="23" name="Cloud Callout 22">
            <a:extLst>
              <a:ext uri="{FF2B5EF4-FFF2-40B4-BE49-F238E27FC236}">
                <a16:creationId xmlns:a16="http://schemas.microsoft.com/office/drawing/2014/main" id="{5B8C4387-5D82-5584-3333-0A7C98D96DE3}"/>
              </a:ext>
            </a:extLst>
          </p:cNvPr>
          <p:cNvSpPr/>
          <p:nvPr/>
        </p:nvSpPr>
        <p:spPr>
          <a:xfrm>
            <a:off x="5520467" y="5421720"/>
            <a:ext cx="2228932" cy="944434"/>
          </a:xfrm>
          <a:prstGeom prst="cloudCallout">
            <a:avLst>
              <a:gd name="adj1" fmla="val -51750"/>
              <a:gd name="adj2" fmla="val -6098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这个</a:t>
            </a:r>
            <a:r>
              <a:rPr kumimoji="1" lang="zh-CN" altLang="en-US" sz="1200" dirty="0"/>
              <a:t>一般叫做群表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就像乘法表一样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zh-CN" altLang="en-US" sz="1200" dirty="0"/>
              <a:t>它是</a:t>
            </a:r>
            <a:r>
              <a:rPr kumimoji="1" lang="en-US" altLang="zh-CN" sz="1200" dirty="0"/>
              <a:t>Abel</a:t>
            </a:r>
            <a:r>
              <a:rPr kumimoji="1" lang="zh-CN" altLang="en-US" sz="1200" dirty="0"/>
              <a:t>群</a:t>
            </a:r>
            <a:r>
              <a:rPr kumimoji="1" lang="en-US" altLang="zh-CN" sz="1200" dirty="0"/>
              <a:t>.</a:t>
            </a:r>
            <a:r>
              <a:rPr kumimoji="1" lang="zh-CN" altLang="en-US" sz="1200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17BCD-38FB-449D-9370-2C34A0EF8810}"/>
              </a:ext>
            </a:extLst>
          </p:cNvPr>
          <p:cNvGrpSpPr/>
          <p:nvPr/>
        </p:nvGrpSpPr>
        <p:grpSpPr>
          <a:xfrm>
            <a:off x="6704751" y="2926050"/>
            <a:ext cx="2552416" cy="2619306"/>
            <a:chOff x="6636512" y="365429"/>
            <a:chExt cx="2552416" cy="26193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9F7A80-F83F-12CA-C43F-D6C4CA709CBB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DC6EBC6-981E-6D42-7BC7-279DF9837747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04FD667-8760-BB38-657E-03D10AEC2581}"/>
                  </a:ext>
                </a:extLst>
              </p:cNvPr>
              <p:cNvCxnSpPr>
                <a:stCxn id="25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02B474-5A91-163D-B33E-41BA7DF2110F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B9E5003-25C0-2193-FE7A-3381B93B54D0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B966F3-9928-1055-11D8-C99818129EDD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7A75A9E-D3E2-BE5B-0BB6-CF8B8020A604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2F6D60-BF29-A5ED-219C-A8FB20AAD539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6BD218-843E-E768-A394-0B753458FA2A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3930EF-D3FC-BF8F-9A52-D8D7F468B929}"/>
                </a:ext>
              </a:extLst>
            </p:cNvPr>
            <p:cNvCxnSpPr>
              <a:stCxn id="42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72E4FE-C580-DB23-54F1-2F4FBB44A9A3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80EF54-9D3B-A6EF-CE5B-C5D4491E8369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0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幺</a:t>
            </a:r>
            <a:r>
              <a:rPr kumimoji="1" lang="en-US" altLang="zh-CN" dirty="0"/>
              <a:t>)</a:t>
            </a:r>
            <a:r>
              <a:rPr kumimoji="1" lang="zh-CN" altLang="en-US" dirty="0"/>
              <a:t>半群的一些性质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1B787-F506-4539-E108-74A158E3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1" y="1742353"/>
            <a:ext cx="20955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470D7B-6AEE-57E0-8912-0C030EFC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11" y="2148201"/>
            <a:ext cx="31242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580555-85D9-7AE8-B79A-B8F600EF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68" y="2148201"/>
            <a:ext cx="17653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65563-7412-F004-0539-AEA94F04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111" y="2823598"/>
            <a:ext cx="33655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F3772-7026-083B-6512-0215AC1FDE89}"/>
              </a:ext>
            </a:extLst>
          </p:cNvPr>
          <p:cNvSpPr txBox="1"/>
          <p:nvPr/>
        </p:nvSpPr>
        <p:spPr>
          <a:xfrm>
            <a:off x="3150559" y="284384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逆元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D12BC2-C857-A090-7C0A-E98A689EE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511" y="3199454"/>
            <a:ext cx="13843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46E97-D001-F0B4-7F33-8C7266D72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811" y="3217719"/>
            <a:ext cx="17653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D0678F-A98B-58CB-50FF-6638304FD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159" y="3708966"/>
            <a:ext cx="6604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6DC0A-FF70-6BDA-FD72-94D4C25BA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663" y="4281672"/>
            <a:ext cx="673100" cy="228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E5C310-652A-4240-C170-08782C343C46}"/>
              </a:ext>
            </a:extLst>
          </p:cNvPr>
          <p:cNvSpPr txBox="1"/>
          <p:nvPr/>
        </p:nvSpPr>
        <p:spPr>
          <a:xfrm>
            <a:off x="4886774" y="3266323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考虑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438B8C-EDE1-8B61-26B3-48B8D2C247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1757" y="3721231"/>
            <a:ext cx="901700" cy="21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20FA70-4126-ACF3-FF9F-AF9146424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4570" y="4249137"/>
            <a:ext cx="8382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53F946-D329-6AD5-57DF-3B0EA2723F65}"/>
              </a:ext>
            </a:extLst>
          </p:cNvPr>
          <p:cNvSpPr txBox="1"/>
          <p:nvPr/>
        </p:nvSpPr>
        <p:spPr>
          <a:xfrm rot="5400000">
            <a:off x="2512636" y="4036595"/>
            <a:ext cx="54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9873E-51A5-052B-4CCB-F1B89F21150C}"/>
              </a:ext>
            </a:extLst>
          </p:cNvPr>
          <p:cNvSpPr txBox="1"/>
          <p:nvPr/>
        </p:nvSpPr>
        <p:spPr>
          <a:xfrm>
            <a:off x="1152111" y="45880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为了方便起见</a:t>
            </a:r>
            <a:r>
              <a:rPr kumimoji="1" lang="en-US" altLang="zh-CN" dirty="0"/>
              <a:t>,</a:t>
            </a:r>
            <a:r>
              <a:rPr kumimoji="1" lang="zh-CN" altLang="en-US" dirty="0"/>
              <a:t> 我们给出群的定义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302D21B-8A8B-5046-7D8C-64F3742943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2350" y="4585180"/>
            <a:ext cx="3683000" cy="355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164D42-6830-8154-F623-5F5E4EE4DA72}"/>
              </a:ext>
            </a:extLst>
          </p:cNvPr>
          <p:cNvGrpSpPr/>
          <p:nvPr/>
        </p:nvGrpSpPr>
        <p:grpSpPr>
          <a:xfrm>
            <a:off x="6753363" y="181367"/>
            <a:ext cx="2552416" cy="2619306"/>
            <a:chOff x="6636512" y="365429"/>
            <a:chExt cx="2552416" cy="261930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FE58C43-23D6-C8E3-8094-286880DB648E}"/>
                </a:ext>
              </a:extLst>
            </p:cNvPr>
            <p:cNvGrpSpPr/>
            <p:nvPr/>
          </p:nvGrpSpPr>
          <p:grpSpPr>
            <a:xfrm>
              <a:off x="6636512" y="365429"/>
              <a:ext cx="2041802" cy="1560149"/>
              <a:chOff x="5023540" y="-32551"/>
              <a:chExt cx="2041802" cy="156014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4F75B1-47D4-0218-5720-74912AFE3188}"/>
                  </a:ext>
                </a:extLst>
              </p:cNvPr>
              <p:cNvSpPr/>
              <p:nvPr/>
            </p:nvSpPr>
            <p:spPr>
              <a:xfrm>
                <a:off x="5033342" y="17953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半群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6C6F318-1743-46F2-9979-E5B39CAD2418}"/>
                  </a:ext>
                </a:extLst>
              </p:cNvPr>
              <p:cNvCxnSpPr>
                <a:stCxn id="44" idx="4"/>
              </p:cNvCxnSpPr>
              <p:nvPr/>
            </p:nvCxnSpPr>
            <p:spPr>
              <a:xfrm flipH="1">
                <a:off x="6029739" y="596328"/>
                <a:ext cx="19603" cy="5222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BE5727-0D56-2784-E46F-EF593C73DF2A}"/>
                  </a:ext>
                </a:extLst>
              </p:cNvPr>
              <p:cNvSpPr/>
              <p:nvPr/>
            </p:nvSpPr>
            <p:spPr>
              <a:xfrm>
                <a:off x="5023540" y="1110800"/>
                <a:ext cx="2032000" cy="41679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幺半群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8A13E77-22B8-1782-313D-83DC480C8630}"/>
                  </a:ext>
                </a:extLst>
              </p:cNvPr>
              <p:cNvSpPr txBox="1"/>
              <p:nvPr/>
            </p:nvSpPr>
            <p:spPr>
              <a:xfrm>
                <a:off x="5536054" y="-32551"/>
                <a:ext cx="1181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运算</a:t>
                </a:r>
                <a:r>
                  <a:rPr kumimoji="1" lang="en-US" altLang="zh-CN" sz="1400" dirty="0"/>
                  <a:t>,</a:t>
                </a:r>
                <a:r>
                  <a:rPr kumimoji="1" lang="zh-CN" altLang="en-US" sz="1400" dirty="0"/>
                  <a:t> 结合律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137F1E2-1DD6-81E4-2157-4A43693B4399}"/>
                  </a:ext>
                </a:extLst>
              </p:cNvPr>
              <p:cNvSpPr txBox="1"/>
              <p:nvPr/>
            </p:nvSpPr>
            <p:spPr>
              <a:xfrm>
                <a:off x="6013348" y="834008"/>
                <a:ext cx="88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CN" sz="1400" dirty="0"/>
                  <a:t>幺</a:t>
                </a:r>
                <a:r>
                  <a:rPr kumimoji="1" lang="en-US" altLang="zh-CN" sz="1400" dirty="0"/>
                  <a:t>(“1”)</a:t>
                </a:r>
                <a:r>
                  <a:rPr kumimoji="1" lang="zh-CN" altLang="en-US" sz="1400" dirty="0"/>
                  <a:t>元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8F4579-B331-7FB5-ABB6-A3E18D9F45F8}"/>
                </a:ext>
              </a:extLst>
            </p:cNvPr>
            <p:cNvCxnSpPr>
              <a:stCxn id="46" idx="4"/>
            </p:cNvCxnSpPr>
            <p:nvPr/>
          </p:nvCxnSpPr>
          <p:spPr>
            <a:xfrm>
              <a:off x="7652512" y="1925578"/>
              <a:ext cx="9802" cy="576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5ADA77C-B697-E81D-49A7-50A0248E4F7D}"/>
                </a:ext>
              </a:extLst>
            </p:cNvPr>
            <p:cNvSpPr txBox="1"/>
            <p:nvPr/>
          </p:nvSpPr>
          <p:spPr>
            <a:xfrm>
              <a:off x="7478821" y="193519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有逆元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FDDBE5-D4D3-3DA1-8840-ED8E80D61107}"/>
                </a:ext>
              </a:extLst>
            </p:cNvPr>
            <p:cNvSpPr/>
            <p:nvPr/>
          </p:nvSpPr>
          <p:spPr>
            <a:xfrm>
              <a:off x="7326047" y="2502295"/>
              <a:ext cx="656710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群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55FE48-CB62-26FA-4A9B-89A7AC39B20F}"/>
                </a:ext>
              </a:extLst>
            </p:cNvPr>
            <p:cNvCxnSpPr>
              <a:stCxn id="40" idx="6"/>
            </p:cNvCxnSpPr>
            <p:nvPr/>
          </p:nvCxnSpPr>
          <p:spPr>
            <a:xfrm flipV="1">
              <a:off x="7982757" y="2621101"/>
              <a:ext cx="348003" cy="8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3E04679-FA83-AEE7-14CC-BF3235EB2ADB}"/>
                </a:ext>
              </a:extLst>
            </p:cNvPr>
            <p:cNvSpPr/>
            <p:nvPr/>
          </p:nvSpPr>
          <p:spPr>
            <a:xfrm>
              <a:off x="8309222" y="2335547"/>
              <a:ext cx="879706" cy="4167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/>
                <a:t>交换群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D6E5A9-5D0B-61E3-38C0-0CB4AA86DBE2}"/>
                </a:ext>
              </a:extLst>
            </p:cNvPr>
            <p:cNvSpPr txBox="1"/>
            <p:nvPr/>
          </p:nvSpPr>
          <p:spPr>
            <a:xfrm>
              <a:off x="7982757" y="2676958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交换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169715F-4243-4613-DD0D-8A323F4A369B}"/>
              </a:ext>
            </a:extLst>
          </p:cNvPr>
          <p:cNvSpPr txBox="1"/>
          <p:nvPr/>
        </p:nvSpPr>
        <p:spPr>
          <a:xfrm>
            <a:off x="6330879" y="1336361"/>
            <a:ext cx="12490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幺元唯一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如果有逆元</a:t>
            </a:r>
            <a:r>
              <a:rPr kumimoji="1" lang="en-US" altLang="zh-CN" sz="1100" dirty="0"/>
              <a:t>,</a:t>
            </a:r>
            <a:r>
              <a:rPr kumimoji="1" lang="zh-CN" altLang="en-US" sz="1100" dirty="0"/>
              <a:t> 唯一</a:t>
            </a:r>
          </a:p>
        </p:txBody>
      </p:sp>
    </p:spTree>
    <p:extLst>
      <p:ext uri="{BB962C8B-B14F-4D97-AF65-F5344CB8AC3E}">
        <p14:creationId xmlns:p14="http://schemas.microsoft.com/office/powerpoint/2010/main" val="3873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  <p:bldP spid="19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8FD20-CC99-C9A3-4D12-3BA9DD2F1DEB}"/>
              </a:ext>
            </a:extLst>
          </p:cNvPr>
          <p:cNvSpPr txBox="1"/>
          <p:nvPr/>
        </p:nvSpPr>
        <p:spPr>
          <a:xfrm>
            <a:off x="699247" y="134470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集合与映射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733C-A21D-F6CD-FAB4-65464DB3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64" y="1714038"/>
            <a:ext cx="5239341" cy="7959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A5992F9-40D9-12F7-87D4-783931207305}"/>
              </a:ext>
            </a:extLst>
          </p:cNvPr>
          <p:cNvSpPr/>
          <p:nvPr/>
        </p:nvSpPr>
        <p:spPr>
          <a:xfrm>
            <a:off x="5865471" y="3319102"/>
            <a:ext cx="896062" cy="25737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/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2C757E-BF1B-CCBC-D684-2FF3BD462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005" y="2896258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52C9A67-E4E2-F132-CB91-20518334B9D6}"/>
              </a:ext>
            </a:extLst>
          </p:cNvPr>
          <p:cNvSpPr/>
          <p:nvPr/>
        </p:nvSpPr>
        <p:spPr>
          <a:xfrm>
            <a:off x="6210740" y="3634178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7999CD-A039-9A7F-21E6-DA773B6A1947}"/>
              </a:ext>
            </a:extLst>
          </p:cNvPr>
          <p:cNvSpPr/>
          <p:nvPr/>
        </p:nvSpPr>
        <p:spPr>
          <a:xfrm>
            <a:off x="6234457" y="39569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B3F008-2BD7-5692-5EE4-4A2054C3FF0E}"/>
              </a:ext>
            </a:extLst>
          </p:cNvPr>
          <p:cNvSpPr/>
          <p:nvPr/>
        </p:nvSpPr>
        <p:spPr>
          <a:xfrm>
            <a:off x="6210740" y="430830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7E4DB2-4512-8A8D-FA70-B766ED2CEC1A}"/>
              </a:ext>
            </a:extLst>
          </p:cNvPr>
          <p:cNvSpPr/>
          <p:nvPr/>
        </p:nvSpPr>
        <p:spPr>
          <a:xfrm>
            <a:off x="6205002" y="4664297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334224-88CF-9EB0-9D86-4F2E65205022}"/>
              </a:ext>
            </a:extLst>
          </p:cNvPr>
          <p:cNvSpPr/>
          <p:nvPr/>
        </p:nvSpPr>
        <p:spPr>
          <a:xfrm>
            <a:off x="6210740" y="4982436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A62C-6D1F-9312-8959-92A3D9C4E42C}"/>
              </a:ext>
            </a:extLst>
          </p:cNvPr>
          <p:cNvSpPr/>
          <p:nvPr/>
        </p:nvSpPr>
        <p:spPr>
          <a:xfrm>
            <a:off x="6214276" y="5328113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04417A-2F86-912A-C3AA-8B89BE551814}"/>
              </a:ext>
            </a:extLst>
          </p:cNvPr>
          <p:cNvSpPr/>
          <p:nvPr/>
        </p:nvSpPr>
        <p:spPr>
          <a:xfrm>
            <a:off x="7987544" y="3534952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394579-2A99-CA32-3BBD-A197A2562398}"/>
              </a:ext>
            </a:extLst>
          </p:cNvPr>
          <p:cNvSpPr/>
          <p:nvPr/>
        </p:nvSpPr>
        <p:spPr>
          <a:xfrm>
            <a:off x="8011261" y="38576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1ACD7E-4F78-639B-5FF2-896A4EAEFA5B}"/>
              </a:ext>
            </a:extLst>
          </p:cNvPr>
          <p:cNvSpPr/>
          <p:nvPr/>
        </p:nvSpPr>
        <p:spPr>
          <a:xfrm>
            <a:off x="7987544" y="420908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C23753-7464-C703-FB79-614604E6054B}"/>
              </a:ext>
            </a:extLst>
          </p:cNvPr>
          <p:cNvSpPr/>
          <p:nvPr/>
        </p:nvSpPr>
        <p:spPr>
          <a:xfrm>
            <a:off x="7981806" y="4565071"/>
            <a:ext cx="198452" cy="198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E82178-2F5C-899D-7703-D1FE8D5F1232}"/>
              </a:ext>
            </a:extLst>
          </p:cNvPr>
          <p:cNvCxnSpPr>
            <a:stCxn id="6" idx="0"/>
          </p:cNvCxnSpPr>
          <p:nvPr/>
        </p:nvCxnSpPr>
        <p:spPr>
          <a:xfrm>
            <a:off x="6313502" y="3319102"/>
            <a:ext cx="2153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EE1106-0FB6-2806-9959-9B60CC7FA0D0}"/>
              </a:ext>
            </a:extLst>
          </p:cNvPr>
          <p:cNvCxnSpPr>
            <a:cxnSpLocks/>
          </p:cNvCxnSpPr>
          <p:nvPr/>
        </p:nvCxnSpPr>
        <p:spPr>
          <a:xfrm>
            <a:off x="6205002" y="4966009"/>
            <a:ext cx="2391323" cy="16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061A1D2-3FF6-22E2-2627-7964C5554E91}"/>
              </a:ext>
            </a:extLst>
          </p:cNvPr>
          <p:cNvSpPr/>
          <p:nvPr/>
        </p:nvSpPr>
        <p:spPr>
          <a:xfrm>
            <a:off x="7662456" y="3319101"/>
            <a:ext cx="896062" cy="1663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/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BFFF60-9EC0-4C24-6921-772848D6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919" y="2886298"/>
                <a:ext cx="5019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BAE29D-0E1E-BE28-CF4B-C82CFC56F9D9}"/>
              </a:ext>
            </a:extLst>
          </p:cNvPr>
          <p:cNvCxnSpPr>
            <a:stCxn id="14" idx="2"/>
            <a:endCxn id="8" idx="6"/>
          </p:cNvCxnSpPr>
          <p:nvPr/>
        </p:nvCxnSpPr>
        <p:spPr>
          <a:xfrm flipH="1">
            <a:off x="6409192" y="3634178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7B099E-88DF-A405-5287-D09AC44B266B}"/>
              </a:ext>
            </a:extLst>
          </p:cNvPr>
          <p:cNvCxnSpPr/>
          <p:nvPr/>
        </p:nvCxnSpPr>
        <p:spPr>
          <a:xfrm flipH="1">
            <a:off x="6404530" y="3971242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C3D551-1B28-E492-CE0D-5D5C706BB28F}"/>
              </a:ext>
            </a:extLst>
          </p:cNvPr>
          <p:cNvCxnSpPr/>
          <p:nvPr/>
        </p:nvCxnSpPr>
        <p:spPr>
          <a:xfrm flipH="1">
            <a:off x="6412520" y="430335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BF102E-40FF-026F-2F50-D19D4B937BFB}"/>
              </a:ext>
            </a:extLst>
          </p:cNvPr>
          <p:cNvCxnSpPr/>
          <p:nvPr/>
        </p:nvCxnSpPr>
        <p:spPr>
          <a:xfrm flipH="1">
            <a:off x="6371437" y="4659341"/>
            <a:ext cx="1578352" cy="9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/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E2FB88-1493-2C31-A3AA-E1E9274F0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64" y="3264846"/>
                <a:ext cx="3298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89363A4-AE82-42AE-DBA8-9A45C1289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34" y="2612839"/>
            <a:ext cx="5050603" cy="11413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0C8427-DD64-C1FA-780F-B433C70230A6}"/>
              </a:ext>
            </a:extLst>
          </p:cNvPr>
          <p:cNvSpPr txBox="1"/>
          <p:nvPr/>
        </p:nvSpPr>
        <p:spPr>
          <a:xfrm>
            <a:off x="786666" y="360003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交换图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FD297B-409E-3928-D397-2C9242C6F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935" y="3940076"/>
            <a:ext cx="3403940" cy="22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/>
      <p:bldP spid="30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一个更加方便的群的定义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08F29-27F6-679D-03B4-D0B0CD52E360}"/>
              </a:ext>
            </a:extLst>
          </p:cNvPr>
          <p:cNvSpPr txBox="1"/>
          <p:nvPr/>
        </p:nvSpPr>
        <p:spPr>
          <a:xfrm>
            <a:off x="1205948" y="161676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从集合的观念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206FE-21E3-D0B9-2264-5A17FF04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10" y="2021556"/>
            <a:ext cx="45847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D481A-ADC5-8DB2-527C-6CEB76F41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69" y="2364456"/>
            <a:ext cx="17526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A4F53-2FE4-FE9B-7076-8590E9A6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369" y="2683864"/>
            <a:ext cx="30861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1320BD-1255-E9B5-9B61-8F8A2F28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369" y="3012156"/>
            <a:ext cx="15748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C6E7A2-B68C-B4D1-1C99-3B7262E5D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369" y="3304256"/>
            <a:ext cx="3149600" cy="25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2845B5-4AA3-16CF-27D8-1B62A5010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7771" y="3765898"/>
            <a:ext cx="2679700" cy="292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5FBE3F-C341-4DD8-54E0-411287835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913" y="4352006"/>
            <a:ext cx="3873500" cy="1447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A6B56D3-EDF3-7875-5CA7-F5722C0D75AA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F15BD7B-9420-D98C-A3B3-CDDD97DD7724}"/>
                </a:ext>
              </a:extLst>
            </p:cNvPr>
            <p:cNvGrpSpPr/>
            <p:nvPr/>
          </p:nvGrpSpPr>
          <p:grpSpPr>
            <a:xfrm>
              <a:off x="6753363" y="181367"/>
              <a:ext cx="2552416" cy="2619306"/>
              <a:chOff x="6636512" y="365429"/>
              <a:chExt cx="2552416" cy="261930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806230C-E1D4-4720-81A1-34BF21981C9C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650FDF0-BCE8-4C1C-4E98-EC2D6C556CA4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7B5A34CA-7F10-3EA2-5963-C8B973C0CB9E}"/>
                    </a:ext>
                  </a:extLst>
                </p:cNvPr>
                <p:cNvCxnSpPr>
                  <a:stCxn id="37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DA14BD7-D4CB-B609-9A73-1BFAAA264151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3D2791-783D-F027-9FBA-16176066594D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6302789-9E7B-182F-FB2E-363B453B31AF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AB928E-1C85-EE97-2A18-3DAB527895D0}"/>
                  </a:ext>
                </a:extLst>
              </p:cNvPr>
              <p:cNvCxnSpPr>
                <a:stCxn id="39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720F0C-ECA1-E10B-923C-BFEA34538AB0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0436C88-03C5-FE0E-99EA-C6117465DCE8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D90B7D8-DC08-48B6-D109-E8B231D1F9D5}"/>
                  </a:ext>
                </a:extLst>
              </p:cNvPr>
              <p:cNvCxnSpPr>
                <a:stCxn id="32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CF27A98-D630-5C25-384F-1B6FE1416D33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58577C-1E66-4EC9-E76B-E2C95DC45EFF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8005F9-CC44-C491-32E9-FB5DAB7265A1}"/>
                </a:ext>
              </a:extLst>
            </p:cNvPr>
            <p:cNvSpPr txBox="1"/>
            <p:nvPr/>
          </p:nvSpPr>
          <p:spPr>
            <a:xfrm>
              <a:off x="6330879" y="1336361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7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671C6-446C-A8C8-5298-9F25061B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54" y="1409856"/>
            <a:ext cx="2400300" cy="3302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90744-6F09-B7C6-34D9-25FEA46F9A17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A817CA-D309-3F92-2F6E-336A3BB3607F}"/>
                </a:ext>
              </a:extLst>
            </p:cNvPr>
            <p:cNvGrpSpPr/>
            <p:nvPr/>
          </p:nvGrpSpPr>
          <p:grpSpPr>
            <a:xfrm>
              <a:off x="6753363" y="181367"/>
              <a:ext cx="2552416" cy="2619306"/>
              <a:chOff x="6636512" y="365429"/>
              <a:chExt cx="2552416" cy="26193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FC091FA-1757-300A-CA2D-23C9423A0200}"/>
                  </a:ext>
                </a:extLst>
              </p:cNvPr>
              <p:cNvGrpSpPr/>
              <p:nvPr/>
            </p:nvGrpSpPr>
            <p:grpSpPr>
              <a:xfrm>
                <a:off x="6636512" y="365429"/>
                <a:ext cx="2041802" cy="1560149"/>
                <a:chOff x="5023540" y="-32551"/>
                <a:chExt cx="2041802" cy="1560149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C8AEEAE-9619-7565-892A-04A7B31F63E2}"/>
                    </a:ext>
                  </a:extLst>
                </p:cNvPr>
                <p:cNvSpPr/>
                <p:nvPr/>
              </p:nvSpPr>
              <p:spPr>
                <a:xfrm>
                  <a:off x="5033342" y="17953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半群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D4912CBE-024A-BD15-1AD2-4E0F12D8588B}"/>
                    </a:ext>
                  </a:extLst>
                </p:cNvPr>
                <p:cNvCxnSpPr>
                  <a:stCxn id="43" idx="4"/>
                </p:cNvCxnSpPr>
                <p:nvPr/>
              </p:nvCxnSpPr>
              <p:spPr>
                <a:xfrm flipH="1">
                  <a:off x="6029739" y="596328"/>
                  <a:ext cx="19603" cy="5222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64181FE-EEF9-8DAD-2357-1CDB39E108FE}"/>
                    </a:ext>
                  </a:extLst>
                </p:cNvPr>
                <p:cNvSpPr/>
                <p:nvPr/>
              </p:nvSpPr>
              <p:spPr>
                <a:xfrm>
                  <a:off x="5023540" y="1110800"/>
                  <a:ext cx="2032000" cy="416798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幺半群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CA5B5F4-E9F8-4D39-F8F7-F90CF5E62A53}"/>
                    </a:ext>
                  </a:extLst>
                </p:cNvPr>
                <p:cNvSpPr txBox="1"/>
                <p:nvPr/>
              </p:nvSpPr>
              <p:spPr>
                <a:xfrm>
                  <a:off x="5536054" y="-32551"/>
                  <a:ext cx="11817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运算</a:t>
                  </a:r>
                  <a:r>
                    <a:rPr kumimoji="1" lang="en-US" altLang="zh-CN" sz="1400" dirty="0"/>
                    <a:t>,</a:t>
                  </a:r>
                  <a:r>
                    <a:rPr kumimoji="1" lang="zh-CN" altLang="en-US" sz="1400" dirty="0"/>
                    <a:t> 结合律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B0B410-73A2-4FF5-5CE8-45F2AFB66BE6}"/>
                    </a:ext>
                  </a:extLst>
                </p:cNvPr>
                <p:cNvSpPr txBox="1"/>
                <p:nvPr/>
              </p:nvSpPr>
              <p:spPr>
                <a:xfrm>
                  <a:off x="6013348" y="834008"/>
                  <a:ext cx="88036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CN" sz="1400" dirty="0"/>
                    <a:t>幺</a:t>
                  </a:r>
                  <a:r>
                    <a:rPr kumimoji="1" lang="en-US" altLang="zh-CN" sz="1400" dirty="0"/>
                    <a:t>(“1”)</a:t>
                  </a:r>
                  <a:r>
                    <a:rPr kumimoji="1" lang="zh-CN" altLang="en-US" sz="1400" dirty="0"/>
                    <a:t>元</a:t>
                  </a: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7D4C527-F7A9-1CB8-BB87-F3578F701096}"/>
                  </a:ext>
                </a:extLst>
              </p:cNvPr>
              <p:cNvCxnSpPr>
                <a:stCxn id="45" idx="4"/>
              </p:cNvCxnSpPr>
              <p:nvPr/>
            </p:nvCxnSpPr>
            <p:spPr>
              <a:xfrm>
                <a:off x="7652512" y="1925578"/>
                <a:ext cx="9802" cy="576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94ED5-542D-88B1-DDE6-BCA6A116BB3B}"/>
                  </a:ext>
                </a:extLst>
              </p:cNvPr>
              <p:cNvSpPr txBox="1"/>
              <p:nvPr/>
            </p:nvSpPr>
            <p:spPr>
              <a:xfrm>
                <a:off x="7478821" y="1935198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有逆元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F143396-8762-B801-3078-EED57AECCC4F}"/>
                  </a:ext>
                </a:extLst>
              </p:cNvPr>
              <p:cNvSpPr/>
              <p:nvPr/>
            </p:nvSpPr>
            <p:spPr>
              <a:xfrm>
                <a:off x="7326047" y="2502295"/>
                <a:ext cx="656710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群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58C69A50-9F66-9E40-ABAA-9F2869DF9838}"/>
                  </a:ext>
                </a:extLst>
              </p:cNvPr>
              <p:cNvCxnSpPr>
                <a:stCxn id="39" idx="6"/>
              </p:cNvCxnSpPr>
              <p:nvPr/>
            </p:nvCxnSpPr>
            <p:spPr>
              <a:xfrm flipV="1">
                <a:off x="7982757" y="2621101"/>
                <a:ext cx="348003" cy="895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945D612-0B31-6845-8B4C-68C443746E26}"/>
                  </a:ext>
                </a:extLst>
              </p:cNvPr>
              <p:cNvSpPr/>
              <p:nvPr/>
            </p:nvSpPr>
            <p:spPr>
              <a:xfrm>
                <a:off x="8309222" y="2335547"/>
                <a:ext cx="879706" cy="416798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/>
                  <a:t>交换群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C9DFF5-93EA-538A-D7B0-3F4C11DF004B}"/>
                  </a:ext>
                </a:extLst>
              </p:cNvPr>
              <p:cNvSpPr txBox="1"/>
              <p:nvPr/>
            </p:nvSpPr>
            <p:spPr>
              <a:xfrm>
                <a:off x="7982757" y="2676958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00" dirty="0"/>
                  <a:t>交换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26563E-089A-94A4-3F9F-A6C0F7CB1E0A}"/>
                </a:ext>
              </a:extLst>
            </p:cNvPr>
            <p:cNvSpPr txBox="1"/>
            <p:nvPr/>
          </p:nvSpPr>
          <p:spPr>
            <a:xfrm>
              <a:off x="6330879" y="1336361"/>
              <a:ext cx="12490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幺元唯一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如果有逆元</a:t>
              </a:r>
              <a:r>
                <a:rPr kumimoji="1" lang="en-US" altLang="zh-CN" sz="1100" dirty="0"/>
                <a:t>,</a:t>
              </a:r>
              <a:r>
                <a:rPr kumimoji="1" lang="zh-CN" altLang="en-US" sz="1100" dirty="0"/>
                <a:t> 唯一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28C1E71-4020-0EA5-83E8-EA5D0B5AF178}"/>
              </a:ext>
            </a:extLst>
          </p:cNvPr>
          <p:cNvSpPr txBox="1"/>
          <p:nvPr/>
        </p:nvSpPr>
        <p:spPr>
          <a:xfrm>
            <a:off x="6728520" y="232525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CN" sz="1100" dirty="0"/>
              <a:t>满足</a:t>
            </a:r>
            <a:r>
              <a:rPr kumimoji="1" lang="zh-CN" altLang="en-US" sz="1100" dirty="0"/>
              <a:t>消去律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6D8C7-B3A0-56BA-958C-9B310321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779513"/>
            <a:ext cx="24003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26F8C-F498-6DAB-92A5-C0469A89D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550" y="1740056"/>
            <a:ext cx="19177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DD187-0322-67FC-990C-BCF7FAAC6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128" y="2013309"/>
            <a:ext cx="8001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AE464-CDFC-9017-3EEF-BA3FB32F5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678" y="1967972"/>
            <a:ext cx="15748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3E3A6-E620-3A49-8CC1-731292F8B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4928" y="2029874"/>
            <a:ext cx="1600200" cy="330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E9187B-A5B0-CB21-C2A4-F82CD3897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392" y="2386484"/>
            <a:ext cx="2971800" cy="292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3E64926-FDB1-0D19-2A24-8C3E2E0A47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1178" y="2714933"/>
            <a:ext cx="1816100" cy="317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D5E29D2-C6EC-15BC-F450-F079C06ED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254" y="2765096"/>
            <a:ext cx="1117600" cy="3302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C6D4211-8ECE-8766-934E-11D9622315D2}"/>
              </a:ext>
            </a:extLst>
          </p:cNvPr>
          <p:cNvSpPr txBox="1"/>
          <p:nvPr/>
        </p:nvSpPr>
        <p:spPr>
          <a:xfrm>
            <a:off x="6423556" y="253906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左右可解且唯一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2DA10C2-C3E4-60A4-7046-B3F92C394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1778" y="3159912"/>
            <a:ext cx="1955800" cy="330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E482C2A-66BF-E9B9-7188-4CE811304271}"/>
              </a:ext>
            </a:extLst>
          </p:cNvPr>
          <p:cNvSpPr txBox="1"/>
          <p:nvPr/>
        </p:nvSpPr>
        <p:spPr>
          <a:xfrm>
            <a:off x="1616725" y="349011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存在性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3AA4D7A-0D6E-1969-5C3B-A01D3D7DC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100" y="3513761"/>
            <a:ext cx="2120900" cy="355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9DE7D1-152D-4732-B83F-E944D3B07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9000" y="3580348"/>
            <a:ext cx="1397000" cy="2921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FA0037D-A564-27D5-0D41-53D7FDB77C0B}"/>
              </a:ext>
            </a:extLst>
          </p:cNvPr>
          <p:cNvSpPr txBox="1"/>
          <p:nvPr/>
        </p:nvSpPr>
        <p:spPr>
          <a:xfrm>
            <a:off x="1616725" y="383735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唯一性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1A70589-2853-4ABE-37F3-86D8C0EB4F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2201" y="3847770"/>
            <a:ext cx="1993900" cy="355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7FA89CF-6638-3678-3A43-FE90AD1529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9000" y="3935948"/>
            <a:ext cx="1193800" cy="317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61FBAE-73F0-5995-5A7A-513B588BCC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8951" y="3965046"/>
            <a:ext cx="1422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6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4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06600-933E-6B79-92AA-757EE7372E01}"/>
              </a:ext>
            </a:extLst>
          </p:cNvPr>
          <p:cNvGrpSpPr/>
          <p:nvPr/>
        </p:nvGrpSpPr>
        <p:grpSpPr>
          <a:xfrm>
            <a:off x="6330879" y="181367"/>
            <a:ext cx="2974900" cy="2619306"/>
            <a:chOff x="6330879" y="181367"/>
            <a:chExt cx="2974900" cy="261930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9590744-6F09-B7C6-34D9-25FEA46F9A17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4A817CA-D309-3F92-2F6E-336A3BB3607F}"/>
                  </a:ext>
                </a:extLst>
              </p:cNvPr>
              <p:cNvGrpSpPr/>
              <p:nvPr/>
            </p:nvGrpSpPr>
            <p:grpSpPr>
              <a:xfrm>
                <a:off x="6753363" y="181367"/>
                <a:ext cx="2552416" cy="2619306"/>
                <a:chOff x="6636512" y="365429"/>
                <a:chExt cx="2552416" cy="261930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FC091FA-1757-300A-CA2D-23C9423A0200}"/>
                    </a:ext>
                  </a:extLst>
                </p:cNvPr>
                <p:cNvGrpSpPr/>
                <p:nvPr/>
              </p:nvGrpSpPr>
              <p:grpSpPr>
                <a:xfrm>
                  <a:off x="6636512" y="365429"/>
                  <a:ext cx="2041802" cy="1560149"/>
                  <a:chOff x="5023540" y="-32551"/>
                  <a:chExt cx="2041802" cy="1560149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EC8AEEAE-9619-7565-892A-04A7B31F63E2}"/>
                      </a:ext>
                    </a:extLst>
                  </p:cNvPr>
                  <p:cNvSpPr/>
                  <p:nvPr/>
                </p:nvSpPr>
                <p:spPr>
                  <a:xfrm>
                    <a:off x="5033342" y="179530"/>
                    <a:ext cx="203200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半群</a:t>
                    </a:r>
                  </a:p>
                </p:txBody>
              </p: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D4912CBE-024A-BD15-1AD2-4E0F12D8588B}"/>
                      </a:ext>
                    </a:extLst>
                  </p:cNvPr>
                  <p:cNvCxnSpPr>
                    <a:stCxn id="43" idx="4"/>
                  </p:cNvCxnSpPr>
                  <p:nvPr/>
                </p:nvCxnSpPr>
                <p:spPr>
                  <a:xfrm flipH="1">
                    <a:off x="6029739" y="596328"/>
                    <a:ext cx="19603" cy="5222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264181FE-EEF9-8DAD-2357-1CDB39E108FE}"/>
                      </a:ext>
                    </a:extLst>
                  </p:cNvPr>
                  <p:cNvSpPr/>
                  <p:nvPr/>
                </p:nvSpPr>
                <p:spPr>
                  <a:xfrm>
                    <a:off x="5023540" y="1110800"/>
                    <a:ext cx="203200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幺半群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6CA5B5F4-E9F8-4D39-F8F7-F90CF5E62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536054" y="-32551"/>
                    <a:ext cx="11817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运算</a:t>
                    </a:r>
                    <a:r>
                      <a:rPr kumimoji="1" lang="en-US" altLang="zh-CN" sz="1400" dirty="0"/>
                      <a:t>,</a:t>
                    </a:r>
                    <a:r>
                      <a:rPr kumimoji="1" lang="zh-CN" altLang="en-US" sz="1400" dirty="0"/>
                      <a:t> 结合律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DEB0B410-73A2-4FF5-5CE8-45F2AFB66BE6}"/>
                      </a:ext>
                    </a:extLst>
                  </p:cNvPr>
                  <p:cNvSpPr txBox="1"/>
                  <p:nvPr/>
                </p:nvSpPr>
                <p:spPr>
                  <a:xfrm>
                    <a:off x="6013348" y="834008"/>
                    <a:ext cx="88036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CN" sz="1400" dirty="0"/>
                      <a:t>幺</a:t>
                    </a:r>
                    <a:r>
                      <a:rPr kumimoji="1" lang="en-US" altLang="zh-CN" sz="1400" dirty="0"/>
                      <a:t>(“1”)</a:t>
                    </a:r>
                    <a:r>
                      <a:rPr kumimoji="1" lang="zh-CN" altLang="en-US" sz="1400" dirty="0"/>
                      <a:t>元</a:t>
                    </a:r>
                  </a:p>
                </p:txBody>
              </p:sp>
            </p:grp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77D4C527-F7A9-1CB8-BB87-F3578F701096}"/>
                    </a:ext>
                  </a:extLst>
                </p:cNvPr>
                <p:cNvCxnSpPr>
                  <a:stCxn id="45" idx="4"/>
                </p:cNvCxnSpPr>
                <p:nvPr/>
              </p:nvCxnSpPr>
              <p:spPr>
                <a:xfrm>
                  <a:off x="7652512" y="1925578"/>
                  <a:ext cx="9802" cy="5767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694ED5-542D-88B1-DDE6-BCA6A116BB3B}"/>
                    </a:ext>
                  </a:extLst>
                </p:cNvPr>
                <p:cNvSpPr txBox="1"/>
                <p:nvPr/>
              </p:nvSpPr>
              <p:spPr>
                <a:xfrm>
                  <a:off x="7478821" y="1935198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有逆元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EF143396-8762-B801-3078-EED57AECCC4F}"/>
                    </a:ext>
                  </a:extLst>
                </p:cNvPr>
                <p:cNvSpPr/>
                <p:nvPr/>
              </p:nvSpPr>
              <p:spPr>
                <a:xfrm>
                  <a:off x="7326047" y="2502295"/>
                  <a:ext cx="656710" cy="416798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群</a:t>
                  </a:r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8C69A50-9F66-9E40-ABAA-9F2869DF9838}"/>
                    </a:ext>
                  </a:extLst>
                </p:cNvPr>
                <p:cNvCxnSpPr>
                  <a:stCxn id="39" idx="6"/>
                </p:cNvCxnSpPr>
                <p:nvPr/>
              </p:nvCxnSpPr>
              <p:spPr>
                <a:xfrm flipV="1">
                  <a:off x="7982757" y="2621101"/>
                  <a:ext cx="348003" cy="8959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945D612-0B31-6845-8B4C-68C443746E26}"/>
                    </a:ext>
                  </a:extLst>
                </p:cNvPr>
                <p:cNvSpPr/>
                <p:nvPr/>
              </p:nvSpPr>
              <p:spPr>
                <a:xfrm>
                  <a:off x="8309222" y="2335547"/>
                  <a:ext cx="879706" cy="416798"/>
                </a:xfrm>
                <a:prstGeom prst="ellipse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CN" altLang="en-US" sz="1200" dirty="0"/>
                    <a:t>交换群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1C9DFF5-93EA-538A-D7B0-3F4C11DF004B}"/>
                    </a:ext>
                  </a:extLst>
                </p:cNvPr>
                <p:cNvSpPr txBox="1"/>
                <p:nvPr/>
              </p:nvSpPr>
              <p:spPr>
                <a:xfrm>
                  <a:off x="7982757" y="2676958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400" dirty="0"/>
                    <a:t>交换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26563E-089A-94A4-3F9F-A6C0F7CB1E0A}"/>
                  </a:ext>
                </a:extLst>
              </p:cNvPr>
              <p:cNvSpPr txBox="1"/>
              <p:nvPr/>
            </p:nvSpPr>
            <p:spPr>
              <a:xfrm>
                <a:off x="6330879" y="1336361"/>
                <a:ext cx="12490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幺元唯一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如果有逆元</a:t>
                </a:r>
                <a:r>
                  <a:rPr kumimoji="1" lang="en-US" altLang="zh-CN" sz="1100" dirty="0"/>
                  <a:t>,</a:t>
                </a:r>
                <a:r>
                  <a:rPr kumimoji="1" lang="zh-CN" altLang="en-US" sz="1100" dirty="0"/>
                  <a:t> 唯一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8C1E71-4020-0EA5-83E8-EA5D0B5AF178}"/>
                </a:ext>
              </a:extLst>
            </p:cNvPr>
            <p:cNvSpPr txBox="1"/>
            <p:nvPr/>
          </p:nvSpPr>
          <p:spPr>
            <a:xfrm>
              <a:off x="6728520" y="2325253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CN" sz="1100" dirty="0"/>
                <a:t>满足</a:t>
              </a:r>
              <a:r>
                <a:rPr kumimoji="1" lang="zh-CN" altLang="en-US" sz="1100" dirty="0"/>
                <a:t>消去律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6D4211-8ECE-8766-934E-11D9622315D2}"/>
                </a:ext>
              </a:extLst>
            </p:cNvPr>
            <p:cNvSpPr txBox="1"/>
            <p:nvPr/>
          </p:nvSpPr>
          <p:spPr>
            <a:xfrm>
              <a:off x="6423556" y="2539063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左右可解且唯一</a:t>
              </a:r>
            </a:p>
          </p:txBody>
        </p:sp>
      </p:grpSp>
      <p:sp>
        <p:nvSpPr>
          <p:cNvPr id="7" name="Freeform 6">
            <a:extLst>
              <a:ext uri="{FF2B5EF4-FFF2-40B4-BE49-F238E27FC236}">
                <a16:creationId xmlns:a16="http://schemas.microsoft.com/office/drawing/2014/main" id="{B6D70692-659E-E5BB-57FB-60C9CB78AF6B}"/>
              </a:ext>
            </a:extLst>
          </p:cNvPr>
          <p:cNvSpPr/>
          <p:nvPr/>
        </p:nvSpPr>
        <p:spPr>
          <a:xfrm>
            <a:off x="5923644" y="596348"/>
            <a:ext cx="861469" cy="1855304"/>
          </a:xfrm>
          <a:custGeom>
            <a:avLst/>
            <a:gdLst>
              <a:gd name="connsiteX0" fmla="*/ 861469 w 861469"/>
              <a:gd name="connsiteY0" fmla="*/ 0 h 1855304"/>
              <a:gd name="connsiteX1" fmla="*/ 78 w 861469"/>
              <a:gd name="connsiteY1" fmla="*/ 477078 h 1855304"/>
              <a:gd name="connsiteX2" fmla="*/ 821713 w 861469"/>
              <a:gd name="connsiteY2" fmla="*/ 1855304 h 185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469" h="1855304">
                <a:moveTo>
                  <a:pt x="861469" y="0"/>
                </a:moveTo>
                <a:cubicBezTo>
                  <a:pt x="434086" y="83930"/>
                  <a:pt x="6704" y="167861"/>
                  <a:pt x="78" y="477078"/>
                </a:cubicBezTo>
                <a:cubicBezTo>
                  <a:pt x="-6548" y="786295"/>
                  <a:pt x="407582" y="1320799"/>
                  <a:pt x="821713" y="1855304"/>
                </a:cubicBezTo>
              </a:path>
            </a:pathLst>
          </a:custGeom>
          <a:noFill/>
          <a:ln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89CEE3-E02C-21D2-ACAD-98E68EDC4352}"/>
              </a:ext>
            </a:extLst>
          </p:cNvPr>
          <p:cNvSpPr txBox="1"/>
          <p:nvPr/>
        </p:nvSpPr>
        <p:spPr>
          <a:xfrm>
            <a:off x="5807290" y="194471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左右可解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58464-A00D-7203-44C3-E24187F7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76" y="1459588"/>
            <a:ext cx="16129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902D4B-5289-3DB6-006C-FD00D9C6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53" y="1538316"/>
            <a:ext cx="29718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022E74-8ED6-136D-5BD9-8A02677A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368" y="1824023"/>
            <a:ext cx="7874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CD98FA-BC0A-480A-715E-7565F3A9C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67" y="2163034"/>
            <a:ext cx="33274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28C6C0-1792-FC81-1B88-4ED5EA316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76" y="2603705"/>
            <a:ext cx="11557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2DDD58-F632-738D-F247-002F5B5B2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776" y="2637976"/>
            <a:ext cx="17145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E2F000-2322-EDC9-9C66-06732FC97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068" y="2979293"/>
            <a:ext cx="9017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543953-7F30-9EE5-AE82-7B439FF1A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2768" y="2989747"/>
            <a:ext cx="27305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BC262B-399D-FDA4-52FB-BBF455A7A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8666" y="3265040"/>
            <a:ext cx="901700" cy="35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244CF5-0CBE-4F05-0096-982D1CD76C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6870" y="3341240"/>
            <a:ext cx="7366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D31AC9-841D-5720-CE53-9D75AF1E0E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2353" y="3330401"/>
            <a:ext cx="1320800" cy="35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1B684E-7F0E-964E-4E37-BDEC4BE42F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9960" y="3581510"/>
            <a:ext cx="1117600" cy="342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1BF19F-B17D-02A7-5373-F84EF7D5B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2076" y="3949496"/>
            <a:ext cx="6731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457850-E7D4-83CA-9642-7FC69F9326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0952" y="4001823"/>
            <a:ext cx="1498600" cy="368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F3F87A-7836-7A61-7A3F-1CEE260F98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5328" y="4000507"/>
            <a:ext cx="1765300" cy="419100"/>
          </a:xfrm>
          <a:prstGeom prst="rect">
            <a:avLst/>
          </a:prstGeom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9A1CF47-204D-BF9C-6D74-6AFF04EA457D}"/>
              </a:ext>
            </a:extLst>
          </p:cNvPr>
          <p:cNvSpPr/>
          <p:nvPr/>
        </p:nvSpPr>
        <p:spPr>
          <a:xfrm>
            <a:off x="6336438" y="615058"/>
            <a:ext cx="427899" cy="1855304"/>
          </a:xfrm>
          <a:custGeom>
            <a:avLst/>
            <a:gdLst>
              <a:gd name="connsiteX0" fmla="*/ 861469 w 861469"/>
              <a:gd name="connsiteY0" fmla="*/ 0 h 1855304"/>
              <a:gd name="connsiteX1" fmla="*/ 78 w 861469"/>
              <a:gd name="connsiteY1" fmla="*/ 477078 h 1855304"/>
              <a:gd name="connsiteX2" fmla="*/ 821713 w 861469"/>
              <a:gd name="connsiteY2" fmla="*/ 1855304 h 185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469" h="1855304">
                <a:moveTo>
                  <a:pt x="861469" y="0"/>
                </a:moveTo>
                <a:cubicBezTo>
                  <a:pt x="434086" y="83930"/>
                  <a:pt x="6704" y="167861"/>
                  <a:pt x="78" y="477078"/>
                </a:cubicBezTo>
                <a:cubicBezTo>
                  <a:pt x="-6548" y="786295"/>
                  <a:pt x="407582" y="1320799"/>
                  <a:pt x="821713" y="1855304"/>
                </a:cubicBezTo>
              </a:path>
            </a:pathLst>
          </a:custGeom>
          <a:noFill/>
          <a:ln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094717-D873-F85C-4090-DC78BBE2F575}"/>
              </a:ext>
            </a:extLst>
          </p:cNvPr>
          <p:cNvSpPr txBox="1"/>
          <p:nvPr/>
        </p:nvSpPr>
        <p:spPr>
          <a:xfrm>
            <a:off x="6083916" y="983803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100" dirty="0"/>
              <a:t>有限并且</a:t>
            </a:r>
            <a:endParaRPr kumimoji="1" lang="en-US" altLang="zh-CN" sz="1100" dirty="0"/>
          </a:p>
          <a:p>
            <a:pPr algn="r"/>
            <a:r>
              <a:rPr kumimoji="1" lang="zh-CN" altLang="en-US" sz="1100" dirty="0"/>
              <a:t>左右消去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25F2E4A-C251-DB3F-A35B-E581B271CB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420" y="4528456"/>
            <a:ext cx="46355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1" grpId="0"/>
      <p:bldP spid="62" grpId="0" animBg="1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群的基本性质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25F2E4A-C251-DB3F-A35B-E581B271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11" y="1473830"/>
            <a:ext cx="463550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DC892-C25D-BA8A-C6E1-930503EB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93" y="1973552"/>
            <a:ext cx="4089400" cy="3683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D7C98078-D1F5-56A2-07D9-2E0C8798B040}"/>
              </a:ext>
            </a:extLst>
          </p:cNvPr>
          <p:cNvSpPr/>
          <p:nvPr/>
        </p:nvSpPr>
        <p:spPr>
          <a:xfrm>
            <a:off x="2913175" y="880943"/>
            <a:ext cx="2228932" cy="474760"/>
          </a:xfrm>
          <a:prstGeom prst="cloudCallout">
            <a:avLst>
              <a:gd name="adj1" fmla="val 13056"/>
              <a:gd name="adj2" fmla="val 1818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有限</a:t>
            </a:r>
            <a:r>
              <a:rPr kumimoji="1" lang="zh-CN" altLang="en-US" sz="1200" dirty="0"/>
              <a:t>就给你列举出来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72350-2533-7E72-CFEC-B36D5778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093" y="2306359"/>
            <a:ext cx="1663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4189EC-F04C-E460-C97E-B396BA24A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892" y="2646784"/>
            <a:ext cx="25781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35851-93D8-906A-0A1F-60B181419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961" y="3019787"/>
            <a:ext cx="7747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9356DB-7E35-94E8-E5FC-191E9F4E9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81" y="3720872"/>
            <a:ext cx="1282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EFE85-CB29-4394-D14F-02E3E5EC8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935" y="3720872"/>
            <a:ext cx="1308100" cy="355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E704CD-5743-AFAD-AF35-12CBFAEFC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4661" y="3039974"/>
            <a:ext cx="1397000" cy="266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3C56B0-DC8B-8375-27DB-C45EFC4A7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387" y="3000737"/>
            <a:ext cx="2159000" cy="38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E0E1FD-62AF-1DF3-2B0F-FEBB1547FD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4234" y="3336228"/>
            <a:ext cx="2349500" cy="292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60A023-40C0-28C7-F1DF-A11F035F4B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1781" y="4032555"/>
            <a:ext cx="2070100" cy="381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67C5057-332A-2C8A-0E76-24E32BAE968D}"/>
              </a:ext>
            </a:extLst>
          </p:cNvPr>
          <p:cNvSpPr txBox="1"/>
          <p:nvPr/>
        </p:nvSpPr>
        <p:spPr>
          <a:xfrm>
            <a:off x="980661" y="451899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如果没有有限这个条件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 那么就会出现问题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5D06858-832D-5AB4-C6FE-346D47BEE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6031" y="4856074"/>
            <a:ext cx="1320800" cy="58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38BD1-D462-67D4-3D2E-278C288F9CE3}"/>
              </a:ext>
            </a:extLst>
          </p:cNvPr>
          <p:cNvSpPr txBox="1"/>
          <p:nvPr/>
        </p:nvSpPr>
        <p:spPr>
          <a:xfrm>
            <a:off x="3852909" y="362832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</a:t>
            </a:r>
            <a:r>
              <a:rPr kumimoji="1" lang="zh-CN" altLang="en-US" dirty="0"/>
              <a:t>用上一问的性质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7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若干基本记号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31A529-492B-6480-3E66-78884F48C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47" y="1524000"/>
            <a:ext cx="4000500" cy="1549400"/>
          </a:xfrm>
          <a:prstGeom prst="rect">
            <a:avLst/>
          </a:prstGeom>
        </p:spPr>
      </p:pic>
      <p:sp>
        <p:nvSpPr>
          <p:cNvPr id="49" name="Cloud Callout 48">
            <a:extLst>
              <a:ext uri="{FF2B5EF4-FFF2-40B4-BE49-F238E27FC236}">
                <a16:creationId xmlns:a16="http://schemas.microsoft.com/office/drawing/2014/main" id="{D7C98078-D1F5-56A2-07D9-2E0C8798B040}"/>
              </a:ext>
            </a:extLst>
          </p:cNvPr>
          <p:cNvSpPr/>
          <p:nvPr/>
        </p:nvSpPr>
        <p:spPr>
          <a:xfrm>
            <a:off x="2913175" y="880943"/>
            <a:ext cx="2228932" cy="675396"/>
          </a:xfrm>
          <a:prstGeom prst="cloudCallout">
            <a:avLst>
              <a:gd name="adj1" fmla="val -43427"/>
              <a:gd name="adj2" fmla="val 7983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200" dirty="0"/>
              <a:t>因为满足结合律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所以可以这样写更方便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FCE32E-5DF8-24A1-A64F-63DF6E05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7" y="3429000"/>
            <a:ext cx="4318000" cy="1905000"/>
          </a:xfrm>
          <a:prstGeom prst="rect">
            <a:avLst/>
          </a:prstGeom>
        </p:spPr>
      </p:pic>
      <p:sp>
        <p:nvSpPr>
          <p:cNvPr id="54" name="Cloud Callout 53">
            <a:extLst>
              <a:ext uri="{FF2B5EF4-FFF2-40B4-BE49-F238E27FC236}">
                <a16:creationId xmlns:a16="http://schemas.microsoft.com/office/drawing/2014/main" id="{42123BE3-FEEF-10B8-EC7D-48454E0A89A2}"/>
              </a:ext>
            </a:extLst>
          </p:cNvPr>
          <p:cNvSpPr/>
          <p:nvPr/>
        </p:nvSpPr>
        <p:spPr>
          <a:xfrm>
            <a:off x="4221135" y="3874771"/>
            <a:ext cx="2228932" cy="675396"/>
          </a:xfrm>
          <a:prstGeom prst="cloudCallout">
            <a:avLst>
              <a:gd name="adj1" fmla="val -51156"/>
              <a:gd name="adj2" fmla="val -4377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CN" sz="1200" dirty="0"/>
              <a:t>满足</a:t>
            </a:r>
            <a:r>
              <a:rPr kumimoji="1" lang="zh-CN" altLang="en-US" sz="1200" dirty="0"/>
              <a:t>交换律的话</a:t>
            </a:r>
            <a:r>
              <a:rPr kumimoji="1" lang="en-US" altLang="zh-CN" sz="1200" dirty="0"/>
              <a:t>,</a:t>
            </a:r>
            <a:r>
              <a:rPr kumimoji="1" lang="zh-CN" altLang="en-US" sz="1200" dirty="0"/>
              <a:t> 就习惯这样写</a:t>
            </a:r>
          </a:p>
        </p:txBody>
      </p:sp>
    </p:spTree>
    <p:extLst>
      <p:ext uri="{BB962C8B-B14F-4D97-AF65-F5344CB8AC3E}">
        <p14:creationId xmlns:p14="http://schemas.microsoft.com/office/powerpoint/2010/main" val="28169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B38DEB-EA28-FAAA-3306-D8C24DEE18DC}"/>
              </a:ext>
            </a:extLst>
          </p:cNvPr>
          <p:cNvGrpSpPr/>
          <p:nvPr/>
        </p:nvGrpSpPr>
        <p:grpSpPr>
          <a:xfrm>
            <a:off x="5807290" y="181367"/>
            <a:ext cx="3498489" cy="2619306"/>
            <a:chOff x="5807290" y="181367"/>
            <a:chExt cx="3498489" cy="26193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06600-933E-6B79-92AA-757EE7372E01}"/>
                </a:ext>
              </a:extLst>
            </p:cNvPr>
            <p:cNvGrpSpPr/>
            <p:nvPr/>
          </p:nvGrpSpPr>
          <p:grpSpPr>
            <a:xfrm>
              <a:off x="6330879" y="181367"/>
              <a:ext cx="2974900" cy="2619306"/>
              <a:chOff x="6330879" y="181367"/>
              <a:chExt cx="2974900" cy="26193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590744-6F09-B7C6-34D9-25FEA46F9A17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A817CA-D309-3F92-2F6E-336A3BB3607F}"/>
                    </a:ext>
                  </a:extLst>
                </p:cNvPr>
                <p:cNvGrpSpPr/>
                <p:nvPr/>
              </p:nvGrpSpPr>
              <p:grpSpPr>
                <a:xfrm>
                  <a:off x="6753363" y="181367"/>
                  <a:ext cx="2552416" cy="2619306"/>
                  <a:chOff x="6636512" y="365429"/>
                  <a:chExt cx="2552416" cy="2619306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EFC091FA-1757-300A-CA2D-23C9423A0200}"/>
                      </a:ext>
                    </a:extLst>
                  </p:cNvPr>
                  <p:cNvGrpSpPr/>
                  <p:nvPr/>
                </p:nvGrpSpPr>
                <p:grpSpPr>
                  <a:xfrm>
                    <a:off x="6636512" y="365429"/>
                    <a:ext cx="2041802" cy="1560149"/>
                    <a:chOff x="5023540" y="-32551"/>
                    <a:chExt cx="2041802" cy="1560149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EC8AEEAE-9619-7565-892A-04A7B31F6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3342" y="17953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半群</a:t>
                      </a:r>
                    </a:p>
                  </p:txBody>
                </p:sp>
                <p:cxnSp>
                  <p:nvCxnSpPr>
                    <p:cNvPr id="44" name="Straight Arrow Connector 43">
                      <a:extLst>
                        <a:ext uri="{FF2B5EF4-FFF2-40B4-BE49-F238E27FC236}">
                          <a16:creationId xmlns:a16="http://schemas.microsoft.com/office/drawing/2014/main" id="{D4912CBE-024A-BD15-1AD2-4E0F12D8588B}"/>
                        </a:ext>
                      </a:extLst>
                    </p:cNvPr>
                    <p:cNvCxnSpPr>
                      <a:stCxn id="43" idx="4"/>
                    </p:cNvCxnSpPr>
                    <p:nvPr/>
                  </p:nvCxnSpPr>
                  <p:spPr>
                    <a:xfrm flipH="1">
                      <a:off x="6029739" y="596328"/>
                      <a:ext cx="19603" cy="52223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264181FE-EEF9-8DAD-2357-1CDB39E10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3540" y="1110800"/>
                      <a:ext cx="203200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幺半群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CA5B5F4-E9F8-4D39-F8F7-F90CF5E62A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6054" y="-32551"/>
                      <a:ext cx="11817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运算</a:t>
                      </a:r>
                      <a:r>
                        <a:rPr kumimoji="1" lang="en-US" altLang="zh-CN" sz="1400" dirty="0"/>
                        <a:t>,</a:t>
                      </a:r>
                      <a:r>
                        <a:rPr kumimoji="1" lang="zh-CN" altLang="en-US" sz="1400" dirty="0"/>
                        <a:t> 结合律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DEB0B410-73A2-4FF5-5CE8-45F2AFB66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3348" y="834008"/>
                      <a:ext cx="8803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CN" sz="1400" dirty="0"/>
                        <a:t>幺</a:t>
                      </a:r>
                      <a:r>
                        <a:rPr kumimoji="1" lang="en-US" altLang="zh-CN" sz="1400" dirty="0"/>
                        <a:t>(“1”)</a:t>
                      </a:r>
                      <a:r>
                        <a:rPr kumimoji="1" lang="zh-CN" altLang="en-US" sz="1400" dirty="0"/>
                        <a:t>元</a:t>
                      </a:r>
                    </a:p>
                  </p:txBody>
                </p:sp>
              </p:grp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77D4C527-F7A9-1CB8-BB87-F3578F701096}"/>
                      </a:ext>
                    </a:extLst>
                  </p:cNvPr>
                  <p:cNvCxnSpPr>
                    <a:stCxn id="45" idx="4"/>
                  </p:cNvCxnSpPr>
                  <p:nvPr/>
                </p:nvCxnSpPr>
                <p:spPr>
                  <a:xfrm>
                    <a:off x="7652512" y="1925578"/>
                    <a:ext cx="9802" cy="5767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7694ED5-542D-88B1-DDE6-BCA6A116BB3B}"/>
                      </a:ext>
                    </a:extLst>
                  </p:cNvPr>
                  <p:cNvSpPr txBox="1"/>
                  <p:nvPr/>
                </p:nvSpPr>
                <p:spPr>
                  <a:xfrm>
                    <a:off x="7478821" y="1935198"/>
                    <a:ext cx="7232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有逆元</a:t>
                    </a:r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F143396-8762-B801-3078-EED57AECCC4F}"/>
                      </a:ext>
                    </a:extLst>
                  </p:cNvPr>
                  <p:cNvSpPr/>
                  <p:nvPr/>
                </p:nvSpPr>
                <p:spPr>
                  <a:xfrm>
                    <a:off x="7326047" y="2502295"/>
                    <a:ext cx="656710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群</a:t>
                    </a:r>
                  </a:p>
                </p:txBody>
              </p: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58C69A50-9F66-9E40-ABAA-9F2869DF9838}"/>
                      </a:ext>
                    </a:extLst>
                  </p:cNvPr>
                  <p:cNvCxnSpPr>
                    <a:stCxn id="39" idx="6"/>
                  </p:cNvCxnSpPr>
                  <p:nvPr/>
                </p:nvCxnSpPr>
                <p:spPr>
                  <a:xfrm flipV="1">
                    <a:off x="7982757" y="2621101"/>
                    <a:ext cx="348003" cy="895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945D612-0B31-6845-8B4C-68C443746E26}"/>
                      </a:ext>
                    </a:extLst>
                  </p:cNvPr>
                  <p:cNvSpPr/>
                  <p:nvPr/>
                </p:nvSpPr>
                <p:spPr>
                  <a:xfrm>
                    <a:off x="8309222" y="2335547"/>
                    <a:ext cx="879706" cy="416798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zh-CN" altLang="en-US" sz="1200" dirty="0"/>
                      <a:t>交换群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1C9DFF5-93EA-538A-D7B0-3F4C11DF004B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757" y="2676958"/>
                    <a:ext cx="5437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sz="1400" dirty="0"/>
                      <a:t>交换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026563E-089A-94A4-3F9F-A6C0F7CB1E0A}"/>
                    </a:ext>
                  </a:extLst>
                </p:cNvPr>
                <p:cNvSpPr txBox="1"/>
                <p:nvPr/>
              </p:nvSpPr>
              <p:spPr>
                <a:xfrm>
                  <a:off x="6330879" y="1336361"/>
                  <a:ext cx="12490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幺元唯一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如果有逆元</a:t>
                  </a:r>
                  <a:r>
                    <a:rPr kumimoji="1" lang="en-US" altLang="zh-CN" sz="1100" dirty="0"/>
                    <a:t>,</a:t>
                  </a:r>
                  <a:r>
                    <a:rPr kumimoji="1" lang="zh-CN" altLang="en-US" sz="1100" dirty="0"/>
                    <a:t> 唯一</a:t>
                  </a: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28C1E71-4020-0EA5-83E8-EA5D0B5AF178}"/>
                  </a:ext>
                </a:extLst>
              </p:cNvPr>
              <p:cNvSpPr txBox="1"/>
              <p:nvPr/>
            </p:nvSpPr>
            <p:spPr>
              <a:xfrm>
                <a:off x="6728520" y="2325253"/>
                <a:ext cx="8899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CN" sz="1100" dirty="0"/>
                  <a:t>满足</a:t>
                </a:r>
                <a:r>
                  <a:rPr kumimoji="1" lang="zh-CN" altLang="en-US" sz="1100" dirty="0"/>
                  <a:t>消去律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6D4211-8ECE-8766-934E-11D9622315D2}"/>
                  </a:ext>
                </a:extLst>
              </p:cNvPr>
              <p:cNvSpPr txBox="1"/>
              <p:nvPr/>
            </p:nvSpPr>
            <p:spPr>
              <a:xfrm>
                <a:off x="6423556" y="2539063"/>
                <a:ext cx="117211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左右可解且唯一</a:t>
                </a: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70692-659E-E5BB-57FB-60C9CB78AF6B}"/>
                </a:ext>
              </a:extLst>
            </p:cNvPr>
            <p:cNvSpPr/>
            <p:nvPr/>
          </p:nvSpPr>
          <p:spPr>
            <a:xfrm>
              <a:off x="5923644" y="596348"/>
              <a:ext cx="86146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89CEE3-E02C-21D2-ACAD-98E68EDC4352}"/>
                </a:ext>
              </a:extLst>
            </p:cNvPr>
            <p:cNvSpPr txBox="1"/>
            <p:nvPr/>
          </p:nvSpPr>
          <p:spPr>
            <a:xfrm>
              <a:off x="5807290" y="194471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左右可解</a:t>
              </a: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9A1CF47-204D-BF9C-6D74-6AFF04EA457D}"/>
                </a:ext>
              </a:extLst>
            </p:cNvPr>
            <p:cNvSpPr/>
            <p:nvPr/>
          </p:nvSpPr>
          <p:spPr>
            <a:xfrm>
              <a:off x="6336438" y="615058"/>
              <a:ext cx="427899" cy="1855304"/>
            </a:xfrm>
            <a:custGeom>
              <a:avLst/>
              <a:gdLst>
                <a:gd name="connsiteX0" fmla="*/ 861469 w 861469"/>
                <a:gd name="connsiteY0" fmla="*/ 0 h 1855304"/>
                <a:gd name="connsiteX1" fmla="*/ 78 w 861469"/>
                <a:gd name="connsiteY1" fmla="*/ 477078 h 1855304"/>
                <a:gd name="connsiteX2" fmla="*/ 821713 w 861469"/>
                <a:gd name="connsiteY2" fmla="*/ 1855304 h 1855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1469" h="1855304">
                  <a:moveTo>
                    <a:pt x="861469" y="0"/>
                  </a:moveTo>
                  <a:cubicBezTo>
                    <a:pt x="434086" y="83930"/>
                    <a:pt x="6704" y="167861"/>
                    <a:pt x="78" y="477078"/>
                  </a:cubicBezTo>
                  <a:cubicBezTo>
                    <a:pt x="-6548" y="786295"/>
                    <a:pt x="407582" y="1320799"/>
                    <a:pt x="821713" y="1855304"/>
                  </a:cubicBezTo>
                </a:path>
              </a:pathLst>
            </a:custGeom>
            <a:noFill/>
            <a:ln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094717-D873-F85C-4090-DC78BBE2F575}"/>
                </a:ext>
              </a:extLst>
            </p:cNvPr>
            <p:cNvSpPr txBox="1"/>
            <p:nvPr/>
          </p:nvSpPr>
          <p:spPr>
            <a:xfrm>
              <a:off x="6083916" y="983803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zh-CN" altLang="en-US" sz="1100" dirty="0"/>
                <a:t>有限并且</a:t>
              </a:r>
              <a:endParaRPr kumimoji="1" lang="en-US" altLang="zh-CN" sz="1100" dirty="0"/>
            </a:p>
            <a:p>
              <a:pPr algn="r"/>
              <a:r>
                <a:rPr kumimoji="1" lang="zh-CN" altLang="en-US" sz="1100" dirty="0"/>
                <a:t>左右消去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9B46428-5223-1B13-EB33-8EF49013EABA}"/>
              </a:ext>
            </a:extLst>
          </p:cNvPr>
          <p:cNvSpPr/>
          <p:nvPr/>
        </p:nvSpPr>
        <p:spPr>
          <a:xfrm>
            <a:off x="7343239" y="2742051"/>
            <a:ext cx="336267" cy="3180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阶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E8ACD-6ACD-CB57-5121-2235B2EC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18" y="1524000"/>
            <a:ext cx="4622800" cy="5461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6890D88-57C8-4967-B9F0-8651B6D2A5B0}"/>
              </a:ext>
            </a:extLst>
          </p:cNvPr>
          <p:cNvSpPr/>
          <p:nvPr/>
        </p:nvSpPr>
        <p:spPr>
          <a:xfrm>
            <a:off x="7717517" y="2732470"/>
            <a:ext cx="764182" cy="1902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/>
              <a:t>元素之阶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585B4B-1B06-C1F8-3A7A-A36D7625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97" y="2449951"/>
            <a:ext cx="3251200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E27C6-BF7F-2598-AB1C-FE613AF9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131" y="2422233"/>
            <a:ext cx="7239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8F5FCB-3475-F106-B8FD-19E6B39C6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515" y="2393013"/>
            <a:ext cx="660400" cy="29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935AA-85F4-4657-4528-94809A42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492" y="2790580"/>
            <a:ext cx="1270000" cy="241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BE529E3-39F2-AA85-0D6A-6D1FFC92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850" y="3317979"/>
            <a:ext cx="723900" cy="2921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D4D9E84-CF67-45F6-25BD-1240A4591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234" y="3288759"/>
            <a:ext cx="660400" cy="2921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31F17E3-07FF-30BC-F978-6A6C5E6D53DA}"/>
              </a:ext>
            </a:extLst>
          </p:cNvPr>
          <p:cNvGrpSpPr/>
          <p:nvPr/>
        </p:nvGrpSpPr>
        <p:grpSpPr>
          <a:xfrm>
            <a:off x="1590260" y="3292590"/>
            <a:ext cx="3486974" cy="345207"/>
            <a:chOff x="1590260" y="3292590"/>
            <a:chExt cx="3486974" cy="3452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3DD3D39-0E2D-14CE-DE23-02A3B062D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09"/>
            <a:stretch/>
          </p:blipFill>
          <p:spPr>
            <a:xfrm>
              <a:off x="1590260" y="3345697"/>
              <a:ext cx="2675455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56FA3FD-41AB-E624-B68B-C9804330C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67534" y="3292590"/>
              <a:ext cx="1409700" cy="3175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E698F-6F90-5167-25E9-2C9850673055}"/>
              </a:ext>
            </a:extLst>
          </p:cNvPr>
          <p:cNvGrpSpPr/>
          <p:nvPr/>
        </p:nvGrpSpPr>
        <p:grpSpPr>
          <a:xfrm>
            <a:off x="5102408" y="3654239"/>
            <a:ext cx="2997200" cy="317500"/>
            <a:chOff x="5102408" y="3654239"/>
            <a:chExt cx="2997200" cy="3175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5500A5D-1BA1-7CA2-7E22-C189CB94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8211" y="3686326"/>
              <a:ext cx="1270000" cy="2413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773A1-83B6-8342-9188-A7BD6B52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2408" y="3654239"/>
              <a:ext cx="2997200" cy="3175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1561CEA-0AB3-652F-6C60-20FC2336BB42}"/>
              </a:ext>
            </a:extLst>
          </p:cNvPr>
          <p:cNvSpPr txBox="1"/>
          <p:nvPr/>
        </p:nvSpPr>
        <p:spPr>
          <a:xfrm>
            <a:off x="1073426" y="432020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不难证明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E6A674-2BB3-B4E0-6774-F0B6F413D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691" y="4346641"/>
            <a:ext cx="1841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0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0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群之阶和元素的阶的性质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876540-A95F-A38F-5EB5-AF65E3A08849}"/>
              </a:ext>
            </a:extLst>
          </p:cNvPr>
          <p:cNvGrpSpPr/>
          <p:nvPr/>
        </p:nvGrpSpPr>
        <p:grpSpPr>
          <a:xfrm>
            <a:off x="5807290" y="181367"/>
            <a:ext cx="3498489" cy="2878736"/>
            <a:chOff x="5807290" y="181367"/>
            <a:chExt cx="3498489" cy="287873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B38DEB-EA28-FAAA-3306-D8C24DEE18DC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619306"/>
              <a:chOff x="5807290" y="181367"/>
              <a:chExt cx="3498489" cy="261930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3306600-933E-6B79-92AA-757EE7372E01}"/>
                  </a:ext>
                </a:extLst>
              </p:cNvPr>
              <p:cNvGrpSpPr/>
              <p:nvPr/>
            </p:nvGrpSpPr>
            <p:grpSpPr>
              <a:xfrm>
                <a:off x="6330879" y="181367"/>
                <a:ext cx="2974900" cy="2619306"/>
                <a:chOff x="6330879" y="181367"/>
                <a:chExt cx="2974900" cy="261930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9590744-6F09-B7C6-34D9-25FEA46F9A17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4" name="Group 33">
                    <a:extLst>
                      <a:ext uri="{FF2B5EF4-FFF2-40B4-BE49-F238E27FC236}">
                        <a16:creationId xmlns:a16="http://schemas.microsoft.com/office/drawing/2014/main" id="{04A817CA-D309-3F92-2F6E-336A3BB3607F}"/>
                      </a:ext>
                    </a:extLst>
                  </p:cNvPr>
                  <p:cNvGrpSpPr/>
                  <p:nvPr/>
                </p:nvGrpSpPr>
                <p:grpSpPr>
                  <a:xfrm>
                    <a:off x="6753363" y="181367"/>
                    <a:ext cx="2552416" cy="2619306"/>
                    <a:chOff x="6636512" y="365429"/>
                    <a:chExt cx="2552416" cy="2619306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EFC091FA-1757-300A-CA2D-23C9423A02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6512" y="365429"/>
                      <a:ext cx="2041802" cy="1560149"/>
                      <a:chOff x="5023540" y="-32551"/>
                      <a:chExt cx="2041802" cy="1560149"/>
                    </a:xfrm>
                  </p:grpSpPr>
                  <p:sp>
                    <p:nvSpPr>
                      <p:cNvPr id="43" name="Oval 42">
                        <a:extLst>
                          <a:ext uri="{FF2B5EF4-FFF2-40B4-BE49-F238E27FC236}">
                            <a16:creationId xmlns:a16="http://schemas.microsoft.com/office/drawing/2014/main" id="{EC8AEEAE-9619-7565-892A-04A7B31F63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33342" y="179530"/>
                        <a:ext cx="203200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2"/>
                      </a:lnRef>
                      <a:fillRef idx="2">
                        <a:schemeClr val="accent2"/>
                      </a:fillRef>
                      <a:effectRef idx="1">
                        <a:schemeClr val="accent2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半群</a:t>
                        </a:r>
                      </a:p>
                    </p:txBody>
                  </p:sp>
                  <p:cxnSp>
                    <p:nvCxnSpPr>
                      <p:cNvPr id="44" name="Straight Arrow Connector 43">
                        <a:extLst>
                          <a:ext uri="{FF2B5EF4-FFF2-40B4-BE49-F238E27FC236}">
                            <a16:creationId xmlns:a16="http://schemas.microsoft.com/office/drawing/2014/main" id="{D4912CBE-024A-BD15-1AD2-4E0F12D8588B}"/>
                          </a:ext>
                        </a:extLst>
                      </p:cNvPr>
                      <p:cNvCxnSpPr>
                        <a:stCxn id="43" idx="4"/>
                      </p:cNvCxnSpPr>
                      <p:nvPr/>
                    </p:nvCxnSpPr>
                    <p:spPr>
                      <a:xfrm flipH="1">
                        <a:off x="6029739" y="596328"/>
                        <a:ext cx="19603" cy="522232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5" name="Oval 44">
                        <a:extLst>
                          <a:ext uri="{FF2B5EF4-FFF2-40B4-BE49-F238E27FC236}">
                            <a16:creationId xmlns:a16="http://schemas.microsoft.com/office/drawing/2014/main" id="{264181FE-EEF9-8DAD-2357-1CDB39E108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23540" y="1110800"/>
                        <a:ext cx="203200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幺半群</a:t>
                        </a:r>
                      </a:p>
                    </p:txBody>
                  </p:sp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6CA5B5F4-E9F8-4D39-F8F7-F90CF5E62A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36054" y="-32551"/>
                        <a:ext cx="118173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运算</a:t>
                        </a:r>
                        <a:r>
                          <a:rPr kumimoji="1" lang="en-US" altLang="zh-CN" sz="1400" dirty="0"/>
                          <a:t>,</a:t>
                        </a:r>
                        <a:r>
                          <a:rPr kumimoji="1" lang="zh-CN" altLang="en-US" sz="1400" dirty="0"/>
                          <a:t> 结合律</a:t>
                        </a: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DEB0B410-73A2-4FF5-5CE8-45F2AFB66B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13348" y="834008"/>
                        <a:ext cx="88036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CN" sz="1400" dirty="0"/>
                          <a:t>幺</a:t>
                        </a:r>
                        <a:r>
                          <a:rPr kumimoji="1" lang="en-US" altLang="zh-CN" sz="1400" dirty="0"/>
                          <a:t>(“1”)</a:t>
                        </a:r>
                        <a:r>
                          <a:rPr kumimoji="1" lang="zh-CN" altLang="en-US" sz="1400" dirty="0"/>
                          <a:t>元</a:t>
                        </a:r>
                      </a:p>
                    </p:txBody>
                  </p:sp>
                </p:grpSp>
                <p:cxnSp>
                  <p:nvCxnSpPr>
                    <p:cNvPr id="37" name="Straight Arrow Connector 36">
                      <a:extLst>
                        <a:ext uri="{FF2B5EF4-FFF2-40B4-BE49-F238E27FC236}">
                          <a16:creationId xmlns:a16="http://schemas.microsoft.com/office/drawing/2014/main" id="{77D4C527-F7A9-1CB8-BB87-F3578F701096}"/>
                        </a:ext>
                      </a:extLst>
                    </p:cNvPr>
                    <p:cNvCxnSpPr>
                      <a:stCxn id="45" idx="4"/>
                    </p:cNvCxnSpPr>
                    <p:nvPr/>
                  </p:nvCxnSpPr>
                  <p:spPr>
                    <a:xfrm>
                      <a:off x="7652512" y="1925578"/>
                      <a:ext cx="9802" cy="57671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7694ED5-542D-88B1-DDE6-BCA6A116BB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78821" y="1935198"/>
                      <a:ext cx="72327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有逆元</a:t>
                      </a:r>
                    </a:p>
                  </p:txBody>
                </p:sp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EF143396-8762-B801-3078-EED57AECC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6047" y="2502295"/>
                      <a:ext cx="656710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群</a:t>
                      </a:r>
                    </a:p>
                  </p:txBody>
                </p:sp>
                <p:cxnSp>
                  <p:nvCxnSpPr>
                    <p:cNvPr id="40" name="Straight Arrow Connector 39">
                      <a:extLst>
                        <a:ext uri="{FF2B5EF4-FFF2-40B4-BE49-F238E27FC236}">
                          <a16:creationId xmlns:a16="http://schemas.microsoft.com/office/drawing/2014/main" id="{58C69A50-9F66-9E40-ABAA-9F2869DF9838}"/>
                        </a:ext>
                      </a:extLst>
                    </p:cNvPr>
                    <p:cNvCxnSpPr>
                      <a:stCxn id="39" idx="6"/>
                    </p:cNvCxnSpPr>
                    <p:nvPr/>
                  </p:nvCxnSpPr>
                  <p:spPr>
                    <a:xfrm flipV="1">
                      <a:off x="7982757" y="2621101"/>
                      <a:ext cx="348003" cy="8959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6945D612-0B31-6845-8B4C-68C443746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9222" y="2335547"/>
                      <a:ext cx="879706" cy="416798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4"/>
                    </a:lnRef>
                    <a:fillRef idx="2">
                      <a:schemeClr val="accent4"/>
                    </a:fillRef>
                    <a:effectRef idx="1">
                      <a:schemeClr val="accent4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zh-CN" altLang="en-US" sz="1200" dirty="0"/>
                        <a:t>交换群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B1C9DFF5-93EA-538A-D7B0-3F4C11DF00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82757" y="2676958"/>
                      <a:ext cx="54373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zh-CN" altLang="en-US" sz="1400" dirty="0"/>
                        <a:t>交换</a:t>
                      </a:r>
                    </a:p>
                  </p:txBody>
                </p:sp>
              </p:grp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8026563E-089A-94A4-3F9F-A6C0F7CB1E0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0879" y="1336361"/>
                    <a:ext cx="1249060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幺元唯一</a:t>
                    </a:r>
                    <a:endParaRPr kumimoji="1" lang="en-US" altLang="zh-CN" sz="1100" dirty="0"/>
                  </a:p>
                  <a:p>
                    <a:pPr algn="r"/>
                    <a:r>
                      <a:rPr kumimoji="1" lang="zh-CN" altLang="en-US" sz="1100" dirty="0"/>
                      <a:t>如果有逆元</a:t>
                    </a:r>
                    <a:r>
                      <a:rPr kumimoji="1" lang="en-US" altLang="zh-CN" sz="1100" dirty="0"/>
                      <a:t>,</a:t>
                    </a:r>
                    <a:r>
                      <a:rPr kumimoji="1" lang="zh-CN" altLang="en-US" sz="1100" dirty="0"/>
                      <a:t> 唯一</a:t>
                    </a: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28C1E71-4020-0EA5-83E8-EA5D0B5AF178}"/>
                    </a:ext>
                  </a:extLst>
                </p:cNvPr>
                <p:cNvSpPr txBox="1"/>
                <p:nvPr/>
              </p:nvSpPr>
              <p:spPr>
                <a:xfrm>
                  <a:off x="6728520" y="2325253"/>
                  <a:ext cx="88998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CN" sz="1100" dirty="0"/>
                    <a:t>满足</a:t>
                  </a:r>
                  <a:r>
                    <a:rPr kumimoji="1" lang="zh-CN" altLang="en-US" sz="1100" dirty="0"/>
                    <a:t>消去律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C6D4211-8ECE-8766-934E-11D9622315D2}"/>
                    </a:ext>
                  </a:extLst>
                </p:cNvPr>
                <p:cNvSpPr txBox="1"/>
                <p:nvPr/>
              </p:nvSpPr>
              <p:spPr>
                <a:xfrm>
                  <a:off x="6423556" y="2539063"/>
                  <a:ext cx="117211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左右可解且唯一</a:t>
                  </a:r>
                </a:p>
              </p:txBody>
            </p:sp>
          </p:grp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6D70692-659E-E5BB-57FB-60C9CB78AF6B}"/>
                  </a:ext>
                </a:extLst>
              </p:cNvPr>
              <p:cNvSpPr/>
              <p:nvPr/>
            </p:nvSpPr>
            <p:spPr>
              <a:xfrm>
                <a:off x="5923644" y="596348"/>
                <a:ext cx="86146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89CEE3-E02C-21D2-ACAD-98E68EDC4352}"/>
                  </a:ext>
                </a:extLst>
              </p:cNvPr>
              <p:cNvSpPr txBox="1"/>
              <p:nvPr/>
            </p:nvSpPr>
            <p:spPr>
              <a:xfrm>
                <a:off x="5807290" y="1944716"/>
                <a:ext cx="7489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左右可解</a:t>
                </a: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9A1CF47-204D-BF9C-6D74-6AFF04EA457D}"/>
                  </a:ext>
                </a:extLst>
              </p:cNvPr>
              <p:cNvSpPr/>
              <p:nvPr/>
            </p:nvSpPr>
            <p:spPr>
              <a:xfrm>
                <a:off x="6336438" y="615058"/>
                <a:ext cx="427899" cy="1855304"/>
              </a:xfrm>
              <a:custGeom>
                <a:avLst/>
                <a:gdLst>
                  <a:gd name="connsiteX0" fmla="*/ 861469 w 861469"/>
                  <a:gd name="connsiteY0" fmla="*/ 0 h 1855304"/>
                  <a:gd name="connsiteX1" fmla="*/ 78 w 861469"/>
                  <a:gd name="connsiteY1" fmla="*/ 477078 h 1855304"/>
                  <a:gd name="connsiteX2" fmla="*/ 821713 w 861469"/>
                  <a:gd name="connsiteY2" fmla="*/ 1855304 h 1855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1469" h="1855304">
                    <a:moveTo>
                      <a:pt x="861469" y="0"/>
                    </a:moveTo>
                    <a:cubicBezTo>
                      <a:pt x="434086" y="83930"/>
                      <a:pt x="6704" y="167861"/>
                      <a:pt x="78" y="477078"/>
                    </a:cubicBezTo>
                    <a:cubicBezTo>
                      <a:pt x="-6548" y="786295"/>
                      <a:pt x="407582" y="1320799"/>
                      <a:pt x="821713" y="1855304"/>
                    </a:cubicBezTo>
                  </a:path>
                </a:pathLst>
              </a:custGeom>
              <a:noFill/>
              <a:ln>
                <a:headEnd type="diamond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8094717-D873-F85C-4090-DC78BBE2F575}"/>
                  </a:ext>
                </a:extLst>
              </p:cNvPr>
              <p:cNvSpPr txBox="1"/>
              <p:nvPr/>
            </p:nvSpPr>
            <p:spPr>
              <a:xfrm>
                <a:off x="6083916" y="983803"/>
                <a:ext cx="7489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zh-CN" altLang="en-US" sz="1100" dirty="0"/>
                  <a:t>有限并且</a:t>
                </a:r>
                <a:endParaRPr kumimoji="1" lang="en-US" altLang="zh-CN" sz="1100" dirty="0"/>
              </a:p>
              <a:p>
                <a:pPr algn="r"/>
                <a:r>
                  <a:rPr kumimoji="1" lang="zh-CN" altLang="en-US" sz="1100" dirty="0"/>
                  <a:t>左右消去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B46428-5223-1B13-EB33-8EF49013EABA}"/>
                </a:ext>
              </a:extLst>
            </p:cNvPr>
            <p:cNvSpPr/>
            <p:nvPr/>
          </p:nvSpPr>
          <p:spPr>
            <a:xfrm>
              <a:off x="7343239" y="2742051"/>
              <a:ext cx="336267" cy="3180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/>
                <a:t>阶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6890D88-57C8-4967-B9F0-8651B6D2A5B0}"/>
                </a:ext>
              </a:extLst>
            </p:cNvPr>
            <p:cNvSpPr/>
            <p:nvPr/>
          </p:nvSpPr>
          <p:spPr>
            <a:xfrm>
              <a:off x="7717517" y="2732470"/>
              <a:ext cx="764182" cy="19026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/>
                <a:t>元素之阶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D49AD-B326-C289-847C-5BDF269BB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8" y="1460524"/>
            <a:ext cx="16002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DDA036-CED1-BE59-1F44-129E3113A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93" y="1807624"/>
            <a:ext cx="3403600" cy="44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5AEBE0-E10A-D652-8A7F-4D732D59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90" y="2252124"/>
            <a:ext cx="4419600" cy="116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6237C9-C048-9E86-2E95-431A728DD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38" y="3661824"/>
            <a:ext cx="3683000" cy="4064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C80342-8402-E521-EDCD-CE4F5A3663CF}"/>
              </a:ext>
            </a:extLst>
          </p:cNvPr>
          <p:cNvSpPr txBox="1"/>
          <p:nvPr/>
        </p:nvSpPr>
        <p:spPr>
          <a:xfrm>
            <a:off x="7679506" y="2941495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dirty="0"/>
              <a:t>和逆的关系</a:t>
            </a:r>
            <a:endParaRPr kumimoji="1" lang="en-US" altLang="zh-CN" sz="1100" dirty="0"/>
          </a:p>
          <a:p>
            <a:r>
              <a:rPr kumimoji="1" lang="zh-CN" altLang="en-US" sz="1100" dirty="0"/>
              <a:t>和元素幂次的关系</a:t>
            </a:r>
            <a:endParaRPr kumimoji="1" lang="en-US" altLang="zh-CN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0C20EDE-D7AD-B0A5-01EA-46F437EC9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686" y="4008924"/>
            <a:ext cx="1600200" cy="3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4DD846-3EB0-5768-BA34-ACB9F6A40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406" y="4131724"/>
            <a:ext cx="1320800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A72B581-476B-B622-5F8C-589CF2E67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493" y="4632124"/>
            <a:ext cx="482600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B1E2AE-0833-5D77-564C-797D4BC26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943" y="4661236"/>
            <a:ext cx="3263900" cy="38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30676E-46FE-7042-2E4D-C87877262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0019" y="4973434"/>
            <a:ext cx="3568700" cy="368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CA1B39-DA8A-2CD4-2384-4D9D4EEC86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4213" y="5720584"/>
            <a:ext cx="787400" cy="342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F2AEF0-F555-AC66-BBED-2E73A3935E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0613" y="5335858"/>
            <a:ext cx="762000" cy="38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4874B3-2467-9EEA-010B-3FF87D44BE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2613" y="5364196"/>
            <a:ext cx="1206500" cy="330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D5F22D8-19EE-2DE6-D767-B897C9B0AA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9593" y="5375427"/>
            <a:ext cx="1460500" cy="330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E506D47-15AB-6BFF-4395-E729A94015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8237" y="5357994"/>
            <a:ext cx="1384300" cy="393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49D43D6-06BC-AF8A-9544-A52719813F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6000" y="4311073"/>
            <a:ext cx="177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52834-AA09-67B3-C9E3-52E60D42260B}"/>
              </a:ext>
            </a:extLst>
          </p:cNvPr>
          <p:cNvSpPr txBox="1"/>
          <p:nvPr/>
        </p:nvSpPr>
        <p:spPr>
          <a:xfrm>
            <a:off x="821635" y="1040524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7.</a:t>
            </a:r>
            <a:r>
              <a:rPr kumimoji="1" lang="zh-CN" altLang="en-US" dirty="0"/>
              <a:t> 群之阶和元素的阶的性质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C69E-F0E2-44DB-532A-B873BE66514B}"/>
              </a:ext>
            </a:extLst>
          </p:cNvPr>
          <p:cNvGrpSpPr/>
          <p:nvPr/>
        </p:nvGrpSpPr>
        <p:grpSpPr>
          <a:xfrm>
            <a:off x="5807290" y="181367"/>
            <a:ext cx="3498489" cy="3360292"/>
            <a:chOff x="5807290" y="181367"/>
            <a:chExt cx="3498489" cy="3360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876540-A95F-A38F-5EB5-AF65E3A08849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878736"/>
              <a:chOff x="5807290" y="181367"/>
              <a:chExt cx="3498489" cy="28787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2B38DEB-EA28-FAAA-3306-D8C24DEE18DC}"/>
                  </a:ext>
                </a:extLst>
              </p:cNvPr>
              <p:cNvGrpSpPr/>
              <p:nvPr/>
            </p:nvGrpSpPr>
            <p:grpSpPr>
              <a:xfrm>
                <a:off x="5807290" y="181367"/>
                <a:ext cx="3498489" cy="2619306"/>
                <a:chOff x="5807290" y="181367"/>
                <a:chExt cx="3498489" cy="2619306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3306600-933E-6B79-92AA-757EE7372E01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69590744-6F09-B7C6-34D9-25FEA46F9A17}"/>
                      </a:ext>
                    </a:extLst>
                  </p:cNvPr>
                  <p:cNvGrpSpPr/>
                  <p:nvPr/>
                </p:nvGrpSpPr>
                <p:grpSpPr>
                  <a:xfrm>
                    <a:off x="6330879" y="181367"/>
                    <a:ext cx="2974900" cy="2619306"/>
                    <a:chOff x="6330879" y="181367"/>
                    <a:chExt cx="2974900" cy="2619306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04A817CA-D309-3F92-2F6E-336A3BB360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3363" y="181367"/>
                      <a:ext cx="2552416" cy="2619306"/>
                      <a:chOff x="6636512" y="365429"/>
                      <a:chExt cx="2552416" cy="2619306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EFC091FA-1757-300A-CA2D-23C9423A02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36512" y="365429"/>
                        <a:ext cx="2041802" cy="1560149"/>
                        <a:chOff x="5023540" y="-32551"/>
                        <a:chExt cx="2041802" cy="1560149"/>
                      </a:xfrm>
                    </p:grpSpPr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C8AEEAE-9619-7565-892A-04A7B31F63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33342" y="17953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半群</a:t>
                          </a:r>
                        </a:p>
                      </p:txBody>
                    </p:sp>
                    <p:cxnSp>
                      <p:nvCxnSpPr>
                        <p:cNvPr id="44" name="Straight Arrow Connector 43">
                          <a:extLst>
                            <a:ext uri="{FF2B5EF4-FFF2-40B4-BE49-F238E27FC236}">
                              <a16:creationId xmlns:a16="http://schemas.microsoft.com/office/drawing/2014/main" id="{D4912CBE-024A-BD15-1AD2-4E0F12D8588B}"/>
                            </a:ext>
                          </a:extLst>
                        </p:cNvPr>
                        <p:cNvCxnSpPr>
                          <a:stCxn id="43" idx="4"/>
                        </p:cNvCxnSpPr>
                        <p:nvPr/>
                      </p:nvCxnSpPr>
                      <p:spPr>
                        <a:xfrm flipH="1">
                          <a:off x="6029739" y="596328"/>
                          <a:ext cx="19603" cy="5222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264181FE-EEF9-8DAD-2357-1CDB39E108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3540" y="111080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幺半群</a:t>
                          </a:r>
                        </a:p>
                      </p:txBody>
                    </p: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6CA5B5F4-E9F8-4D39-F8F7-F90CF5E62A5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6054" y="-32551"/>
                          <a:ext cx="118173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sz="1400" dirty="0"/>
                            <a:t>运算</a:t>
                          </a:r>
                          <a:r>
                            <a:rPr kumimoji="1" lang="en-US" altLang="zh-CN" sz="1400" dirty="0"/>
                            <a:t>,</a:t>
                          </a:r>
                          <a:r>
                            <a:rPr kumimoji="1" lang="zh-CN" altLang="en-US" sz="1400" dirty="0"/>
                            <a:t> 结合律</a:t>
                          </a:r>
                        </a:p>
                      </p:txBody>
                    </p:sp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DEB0B410-73A2-4FF5-5CE8-45F2AFB66B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13348" y="834008"/>
                          <a:ext cx="88036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CN" sz="1400" dirty="0"/>
                            <a:t>幺</a:t>
                          </a:r>
                          <a:r>
                            <a:rPr kumimoji="1" lang="en-US" altLang="zh-CN" sz="1400" dirty="0"/>
                            <a:t>(“1”)</a:t>
                          </a:r>
                          <a:r>
                            <a:rPr kumimoji="1" lang="zh-CN" altLang="en-US" sz="1400" dirty="0"/>
                            <a:t>元</a:t>
                          </a:r>
                        </a:p>
                      </p:txBody>
                    </p:sp>
                  </p:grpSp>
                  <p:cxnSp>
                    <p:nvCxnSpPr>
                      <p:cNvPr id="37" name="Straight Arrow Connector 36">
                        <a:extLst>
                          <a:ext uri="{FF2B5EF4-FFF2-40B4-BE49-F238E27FC236}">
                            <a16:creationId xmlns:a16="http://schemas.microsoft.com/office/drawing/2014/main" id="{77D4C527-F7A9-1CB8-BB87-F3578F701096}"/>
                          </a:ext>
                        </a:extLst>
                      </p:cNvPr>
                      <p:cNvCxnSpPr>
                        <a:stCxn id="45" idx="4"/>
                      </p:cNvCxnSpPr>
                      <p:nvPr/>
                    </p:nvCxnSpPr>
                    <p:spPr>
                      <a:xfrm>
                        <a:off x="7652512" y="1925578"/>
                        <a:ext cx="9802" cy="5767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77694ED5-542D-88B1-DDE6-BCA6A116BB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78821" y="1935198"/>
                        <a:ext cx="723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有逆元</a:t>
                        </a:r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EF143396-8762-B801-3078-EED57AECC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6047" y="2502295"/>
                        <a:ext cx="65671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群</a:t>
                        </a:r>
                      </a:p>
                    </p:txBody>
                  </p: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58C69A50-9F66-9E40-ABAA-9F2869DF9838}"/>
                          </a:ext>
                        </a:extLst>
                      </p:cNvPr>
                      <p:cNvCxnSpPr>
                        <a:stCxn id="39" idx="6"/>
                      </p:cNvCxnSpPr>
                      <p:nvPr/>
                    </p:nvCxnSpPr>
                    <p:spPr>
                      <a:xfrm flipV="1">
                        <a:off x="7982757" y="2621101"/>
                        <a:ext cx="348003" cy="895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6945D612-0B31-6845-8B4C-68C443746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9222" y="2335547"/>
                        <a:ext cx="879706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交换群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1C9DFF5-93EA-538A-D7B0-3F4C11DF00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2757" y="2676958"/>
                        <a:ext cx="54373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交换</a:t>
                        </a:r>
                      </a:p>
                    </p:txBody>
                  </p: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8026563E-089A-94A4-3F9F-A6C0F7CB1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0879" y="1336361"/>
                      <a:ext cx="124906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kumimoji="1" lang="zh-CN" altLang="en-US" sz="1100" dirty="0"/>
                        <a:t>幺元唯一</a:t>
                      </a:r>
                      <a:endParaRPr kumimoji="1" lang="en-US" altLang="zh-CN" sz="1100" dirty="0"/>
                    </a:p>
                    <a:p>
                      <a:pPr algn="r"/>
                      <a:r>
                        <a:rPr kumimoji="1" lang="zh-CN" altLang="en-US" sz="1100" dirty="0"/>
                        <a:t>如果有逆元</a:t>
                      </a:r>
                      <a:r>
                        <a:rPr kumimoji="1" lang="en-US" altLang="zh-CN" sz="1100" dirty="0"/>
                        <a:t>,</a:t>
                      </a:r>
                      <a:r>
                        <a:rPr kumimoji="1" lang="zh-CN" altLang="en-US" sz="1100" dirty="0"/>
                        <a:t> 唯一</a:t>
                      </a: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28C1E71-4020-0EA5-83E8-EA5D0B5AF178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520" y="2325253"/>
                    <a:ext cx="88998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CN" sz="1100" dirty="0"/>
                      <a:t>满足</a:t>
                    </a:r>
                    <a:r>
                      <a:rPr kumimoji="1" lang="zh-CN" altLang="en-US" sz="1100" dirty="0"/>
                      <a:t>消去律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6D4211-8ECE-8766-934E-11D9622315D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3556" y="2539063"/>
                    <a:ext cx="117211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左右可解且唯一</a:t>
                    </a:r>
                  </a:p>
                </p:txBody>
              </p:sp>
            </p:grp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70692-659E-E5BB-57FB-60C9CB78AF6B}"/>
                    </a:ext>
                  </a:extLst>
                </p:cNvPr>
                <p:cNvSpPr/>
                <p:nvPr/>
              </p:nvSpPr>
              <p:spPr>
                <a:xfrm>
                  <a:off x="5923644" y="596348"/>
                  <a:ext cx="86146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389CEE3-E02C-21D2-ACAD-98E68EDC4352}"/>
                    </a:ext>
                  </a:extLst>
                </p:cNvPr>
                <p:cNvSpPr txBox="1"/>
                <p:nvPr/>
              </p:nvSpPr>
              <p:spPr>
                <a:xfrm>
                  <a:off x="5807290" y="1944716"/>
                  <a:ext cx="7489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</a:t>
                  </a: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49A1CF47-204D-BF9C-6D74-6AFF04EA457D}"/>
                    </a:ext>
                  </a:extLst>
                </p:cNvPr>
                <p:cNvSpPr/>
                <p:nvPr/>
              </p:nvSpPr>
              <p:spPr>
                <a:xfrm>
                  <a:off x="6336438" y="615058"/>
                  <a:ext cx="42789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094717-D873-F85C-4090-DC78BBE2F575}"/>
                    </a:ext>
                  </a:extLst>
                </p:cNvPr>
                <p:cNvSpPr txBox="1"/>
                <p:nvPr/>
              </p:nvSpPr>
              <p:spPr>
                <a:xfrm>
                  <a:off x="6083916" y="983803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有限并且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左右消去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46428-5223-1B13-EB33-8EF49013EABA}"/>
                  </a:ext>
                </a:extLst>
              </p:cNvPr>
              <p:cNvSpPr/>
              <p:nvPr/>
            </p:nvSpPr>
            <p:spPr>
              <a:xfrm>
                <a:off x="7343239" y="2742051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890D88-57C8-4967-B9F0-8651B6D2A5B0}"/>
                  </a:ext>
                </a:extLst>
              </p:cNvPr>
              <p:cNvSpPr/>
              <p:nvPr/>
            </p:nvSpPr>
            <p:spPr>
              <a:xfrm>
                <a:off x="7717517" y="2732470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C80342-8402-E521-EDCD-CE4F5A3663CF}"/>
                </a:ext>
              </a:extLst>
            </p:cNvPr>
            <p:cNvSpPr txBox="1"/>
            <p:nvPr/>
          </p:nvSpPr>
          <p:spPr>
            <a:xfrm>
              <a:off x="7679506" y="2941495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896D68-ACDD-C598-F4BC-9E0EDCE8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50" y="1433047"/>
            <a:ext cx="33147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431D3-FAC4-29BA-D85C-8BCFEB9B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41" y="1783970"/>
            <a:ext cx="24257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780497-2B12-74E8-966A-D2E2204F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24" y="2827603"/>
            <a:ext cx="17653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4189A4-513E-C274-DF2A-BE8219587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24" y="2922736"/>
            <a:ext cx="11430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D8B439-8479-2CB5-5A41-41F47EB0F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231" y="2895003"/>
            <a:ext cx="889000" cy="33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loud Callout 52">
                <a:extLst>
                  <a:ext uri="{FF2B5EF4-FFF2-40B4-BE49-F238E27FC236}">
                    <a16:creationId xmlns:a16="http://schemas.microsoft.com/office/drawing/2014/main" id="{183674D9-110D-81B9-EDB4-55B6A0307D82}"/>
                  </a:ext>
                </a:extLst>
              </p:cNvPr>
              <p:cNvSpPr/>
              <p:nvPr/>
            </p:nvSpPr>
            <p:spPr>
              <a:xfrm>
                <a:off x="2825880" y="2202374"/>
                <a:ext cx="2401352" cy="627037"/>
              </a:xfrm>
              <a:prstGeom prst="cloudCallout">
                <a:avLst>
                  <a:gd name="adj1" fmla="val 15977"/>
                  <a:gd name="adj2" fmla="val 80083"/>
                </a:avLst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1" lang="zh-CN" altLang="en-US" sz="1200" dirty="0"/>
                  <a:t>现在先找到去除公因子的那个数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53" name="Cloud Callout 52">
                <a:extLst>
                  <a:ext uri="{FF2B5EF4-FFF2-40B4-BE49-F238E27FC236}">
                    <a16:creationId xmlns:a16="http://schemas.microsoft.com/office/drawing/2014/main" id="{183674D9-110D-81B9-EDB4-55B6A0307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880" y="2202374"/>
                <a:ext cx="2401352" cy="627037"/>
              </a:xfrm>
              <a:prstGeom prst="cloudCallout">
                <a:avLst>
                  <a:gd name="adj1" fmla="val 15977"/>
                  <a:gd name="adj2" fmla="val 8008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8F13AFE-5D31-AE78-AD01-F4360F9E4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591" y="3276840"/>
            <a:ext cx="1905000" cy="35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BB4284-9E16-8450-9F4E-BA829EAB1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4444" y="3333880"/>
            <a:ext cx="2489200" cy="368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932A86-9074-B770-C4C7-8FD1CA812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3644" y="3379035"/>
            <a:ext cx="7112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213197-0EA5-96B4-F6ED-1EC8234586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817" y="3681192"/>
            <a:ext cx="1993900" cy="330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DBEB41-9047-C8B6-1445-23485314A3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7578" y="4015804"/>
            <a:ext cx="482600" cy="342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D726B62-6142-A441-1F6B-86203F102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4131" y="4387158"/>
            <a:ext cx="1384300" cy="393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163FEB2-7225-9214-1631-A0760E2848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8275" y="3978049"/>
            <a:ext cx="3721100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F15425C-8C80-44B4-DF30-4064182CAC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6817" y="4443908"/>
            <a:ext cx="1231900" cy="279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21F581F-F8E5-75B6-DA56-43127FAC66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9916" y="4822271"/>
            <a:ext cx="1244600" cy="4318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4E0C60A-2874-A6E0-5CF6-4C130E852613}"/>
              </a:ext>
            </a:extLst>
          </p:cNvPr>
          <p:cNvSpPr txBox="1"/>
          <p:nvPr/>
        </p:nvSpPr>
        <p:spPr>
          <a:xfrm>
            <a:off x="6095866" y="351803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1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7985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半群与群</a:t>
            </a:r>
            <a:r>
              <a:rPr kumimoji="1" lang="en-US" altLang="zh-CN" dirty="0"/>
              <a:t>:</a:t>
            </a:r>
            <a:r>
              <a:rPr kumimoji="1" lang="zh-CN" altLang="en-US" dirty="0"/>
              <a:t> 总结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D0C69E-F0E2-44DB-532A-B873BE66514B}"/>
              </a:ext>
            </a:extLst>
          </p:cNvPr>
          <p:cNvGrpSpPr/>
          <p:nvPr/>
        </p:nvGrpSpPr>
        <p:grpSpPr>
          <a:xfrm>
            <a:off x="2822755" y="1748854"/>
            <a:ext cx="3498489" cy="3360292"/>
            <a:chOff x="5807290" y="181367"/>
            <a:chExt cx="3498489" cy="336029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876540-A95F-A38F-5EB5-AF65E3A08849}"/>
                </a:ext>
              </a:extLst>
            </p:cNvPr>
            <p:cNvGrpSpPr/>
            <p:nvPr/>
          </p:nvGrpSpPr>
          <p:grpSpPr>
            <a:xfrm>
              <a:off x="5807290" y="181367"/>
              <a:ext cx="3498489" cy="2878736"/>
              <a:chOff x="5807290" y="181367"/>
              <a:chExt cx="3498489" cy="287873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2B38DEB-EA28-FAAA-3306-D8C24DEE18DC}"/>
                  </a:ext>
                </a:extLst>
              </p:cNvPr>
              <p:cNvGrpSpPr/>
              <p:nvPr/>
            </p:nvGrpSpPr>
            <p:grpSpPr>
              <a:xfrm>
                <a:off x="5807290" y="181367"/>
                <a:ext cx="3498489" cy="2619306"/>
                <a:chOff x="5807290" y="181367"/>
                <a:chExt cx="3498489" cy="2619306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3306600-933E-6B79-92AA-757EE7372E01}"/>
                    </a:ext>
                  </a:extLst>
                </p:cNvPr>
                <p:cNvGrpSpPr/>
                <p:nvPr/>
              </p:nvGrpSpPr>
              <p:grpSpPr>
                <a:xfrm>
                  <a:off x="6330879" y="181367"/>
                  <a:ext cx="2974900" cy="2619306"/>
                  <a:chOff x="6330879" y="181367"/>
                  <a:chExt cx="2974900" cy="2619306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69590744-6F09-B7C6-34D9-25FEA46F9A17}"/>
                      </a:ext>
                    </a:extLst>
                  </p:cNvPr>
                  <p:cNvGrpSpPr/>
                  <p:nvPr/>
                </p:nvGrpSpPr>
                <p:grpSpPr>
                  <a:xfrm>
                    <a:off x="6330879" y="181367"/>
                    <a:ext cx="2974900" cy="2619306"/>
                    <a:chOff x="6330879" y="181367"/>
                    <a:chExt cx="2974900" cy="2619306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04A817CA-D309-3F92-2F6E-336A3BB360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53363" y="181367"/>
                      <a:ext cx="2552416" cy="2619306"/>
                      <a:chOff x="6636512" y="365429"/>
                      <a:chExt cx="2552416" cy="2619306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EFC091FA-1757-300A-CA2D-23C9423A020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36512" y="365429"/>
                        <a:ext cx="2041802" cy="1560149"/>
                        <a:chOff x="5023540" y="-32551"/>
                        <a:chExt cx="2041802" cy="1560149"/>
                      </a:xfrm>
                    </p:grpSpPr>
                    <p:sp>
                      <p:nvSpPr>
                        <p:cNvPr id="43" name="Oval 42">
                          <a:extLst>
                            <a:ext uri="{FF2B5EF4-FFF2-40B4-BE49-F238E27FC236}">
                              <a16:creationId xmlns:a16="http://schemas.microsoft.com/office/drawing/2014/main" id="{EC8AEEAE-9619-7565-892A-04A7B31F63E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33342" y="17953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2"/>
                        </a:lnRef>
                        <a:fillRef idx="2">
                          <a:schemeClr val="accent2"/>
                        </a:fillRef>
                        <a:effectRef idx="1">
                          <a:schemeClr val="accent2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半群</a:t>
                          </a:r>
                        </a:p>
                      </p:txBody>
                    </p:sp>
                    <p:cxnSp>
                      <p:nvCxnSpPr>
                        <p:cNvPr id="44" name="Straight Arrow Connector 43">
                          <a:extLst>
                            <a:ext uri="{FF2B5EF4-FFF2-40B4-BE49-F238E27FC236}">
                              <a16:creationId xmlns:a16="http://schemas.microsoft.com/office/drawing/2014/main" id="{D4912CBE-024A-BD15-1AD2-4E0F12D8588B}"/>
                            </a:ext>
                          </a:extLst>
                        </p:cNvPr>
                        <p:cNvCxnSpPr>
                          <a:stCxn id="43" idx="4"/>
                        </p:cNvCxnSpPr>
                        <p:nvPr/>
                      </p:nvCxnSpPr>
                      <p:spPr>
                        <a:xfrm flipH="1">
                          <a:off x="6029739" y="596328"/>
                          <a:ext cx="19603" cy="522232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264181FE-EEF9-8DAD-2357-1CDB39E108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23540" y="1110800"/>
                          <a:ext cx="2032000" cy="416798"/>
                        </a:xfrm>
                        <a:prstGeom prst="ellipse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zh-CN" altLang="en-US" sz="1200" dirty="0"/>
                            <a:t>幺半群</a:t>
                          </a:r>
                        </a:p>
                      </p:txBody>
                    </p:sp>
                    <p:sp>
                      <p:nvSpPr>
                        <p:cNvPr id="46" name="TextBox 45">
                          <a:extLst>
                            <a:ext uri="{FF2B5EF4-FFF2-40B4-BE49-F238E27FC236}">
                              <a16:creationId xmlns:a16="http://schemas.microsoft.com/office/drawing/2014/main" id="{6CA5B5F4-E9F8-4D39-F8F7-F90CF5E62A5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6054" y="-32551"/>
                          <a:ext cx="118173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US" sz="1400" dirty="0"/>
                            <a:t>运算</a:t>
                          </a:r>
                          <a:r>
                            <a:rPr kumimoji="1" lang="en-US" altLang="zh-CN" sz="1400" dirty="0"/>
                            <a:t>,</a:t>
                          </a:r>
                          <a:r>
                            <a:rPr kumimoji="1" lang="zh-CN" altLang="en-US" sz="1400" dirty="0"/>
                            <a:t> 结合律</a:t>
                          </a:r>
                        </a:p>
                      </p:txBody>
                    </p:sp>
                    <p:sp>
                      <p:nvSpPr>
                        <p:cNvPr id="47" name="TextBox 46">
                          <a:extLst>
                            <a:ext uri="{FF2B5EF4-FFF2-40B4-BE49-F238E27FC236}">
                              <a16:creationId xmlns:a16="http://schemas.microsoft.com/office/drawing/2014/main" id="{DEB0B410-73A2-4FF5-5CE8-45F2AFB66B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13348" y="834008"/>
                          <a:ext cx="880369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kumimoji="1" lang="zh-CN" altLang="en-CN" sz="1400" dirty="0"/>
                            <a:t>幺</a:t>
                          </a:r>
                          <a:r>
                            <a:rPr kumimoji="1" lang="en-US" altLang="zh-CN" sz="1400" dirty="0"/>
                            <a:t>(“1”)</a:t>
                          </a:r>
                          <a:r>
                            <a:rPr kumimoji="1" lang="zh-CN" altLang="en-US" sz="1400" dirty="0"/>
                            <a:t>元</a:t>
                          </a:r>
                        </a:p>
                      </p:txBody>
                    </p:sp>
                  </p:grpSp>
                  <p:cxnSp>
                    <p:nvCxnSpPr>
                      <p:cNvPr id="37" name="Straight Arrow Connector 36">
                        <a:extLst>
                          <a:ext uri="{FF2B5EF4-FFF2-40B4-BE49-F238E27FC236}">
                            <a16:creationId xmlns:a16="http://schemas.microsoft.com/office/drawing/2014/main" id="{77D4C527-F7A9-1CB8-BB87-F3578F701096}"/>
                          </a:ext>
                        </a:extLst>
                      </p:cNvPr>
                      <p:cNvCxnSpPr>
                        <a:stCxn id="45" idx="4"/>
                      </p:cNvCxnSpPr>
                      <p:nvPr/>
                    </p:nvCxnSpPr>
                    <p:spPr>
                      <a:xfrm>
                        <a:off x="7652512" y="1925578"/>
                        <a:ext cx="9802" cy="576717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77694ED5-542D-88B1-DDE6-BCA6A116BB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478821" y="1935198"/>
                        <a:ext cx="723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有逆元</a:t>
                        </a:r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EF143396-8762-B801-3078-EED57AECCC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26047" y="2502295"/>
                        <a:ext cx="656710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群</a:t>
                        </a:r>
                      </a:p>
                    </p:txBody>
                  </p:sp>
                  <p:cxnSp>
                    <p:nvCxnSpPr>
                      <p:cNvPr id="40" name="Straight Arrow Connector 39">
                        <a:extLst>
                          <a:ext uri="{FF2B5EF4-FFF2-40B4-BE49-F238E27FC236}">
                            <a16:creationId xmlns:a16="http://schemas.microsoft.com/office/drawing/2014/main" id="{58C69A50-9F66-9E40-ABAA-9F2869DF9838}"/>
                          </a:ext>
                        </a:extLst>
                      </p:cNvPr>
                      <p:cNvCxnSpPr>
                        <a:stCxn id="39" idx="6"/>
                      </p:cNvCxnSpPr>
                      <p:nvPr/>
                    </p:nvCxnSpPr>
                    <p:spPr>
                      <a:xfrm flipV="1">
                        <a:off x="7982757" y="2621101"/>
                        <a:ext cx="348003" cy="89593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1" name="Oval 40">
                        <a:extLst>
                          <a:ext uri="{FF2B5EF4-FFF2-40B4-BE49-F238E27FC236}">
                            <a16:creationId xmlns:a16="http://schemas.microsoft.com/office/drawing/2014/main" id="{6945D612-0B31-6845-8B4C-68C443746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09222" y="2335547"/>
                        <a:ext cx="879706" cy="416798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4"/>
                      </a:lnRef>
                      <a:fillRef idx="2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zh-CN" altLang="en-US" sz="1200" dirty="0"/>
                          <a:t>交换群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B1C9DFF5-93EA-538A-D7B0-3F4C11DF00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82757" y="2676958"/>
                        <a:ext cx="54373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kumimoji="1" lang="zh-CN" altLang="en-US" sz="1400" dirty="0"/>
                          <a:t>交换</a:t>
                        </a:r>
                      </a:p>
                    </p:txBody>
                  </p: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8026563E-089A-94A4-3F9F-A6C0F7CB1E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30879" y="1336361"/>
                      <a:ext cx="124906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r"/>
                      <a:r>
                        <a:rPr kumimoji="1" lang="zh-CN" altLang="en-US" sz="1100" dirty="0"/>
                        <a:t>幺元唯一</a:t>
                      </a:r>
                      <a:endParaRPr kumimoji="1" lang="en-US" altLang="zh-CN" sz="1100" dirty="0"/>
                    </a:p>
                    <a:p>
                      <a:pPr algn="r"/>
                      <a:r>
                        <a:rPr kumimoji="1" lang="zh-CN" altLang="en-US" sz="1100" dirty="0"/>
                        <a:t>如果有逆元</a:t>
                      </a:r>
                      <a:r>
                        <a:rPr kumimoji="1" lang="en-US" altLang="zh-CN" sz="1100" dirty="0"/>
                        <a:t>,</a:t>
                      </a:r>
                      <a:r>
                        <a:rPr kumimoji="1" lang="zh-CN" altLang="en-US" sz="1100" dirty="0"/>
                        <a:t> 唯一</a:t>
                      </a: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28C1E71-4020-0EA5-83E8-EA5D0B5AF178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520" y="2325253"/>
                    <a:ext cx="889987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CN" sz="1100" dirty="0"/>
                      <a:t>满足</a:t>
                    </a:r>
                    <a:r>
                      <a:rPr kumimoji="1" lang="zh-CN" altLang="en-US" sz="1100" dirty="0"/>
                      <a:t>消去律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C6D4211-8ECE-8766-934E-11D9622315D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3556" y="2539063"/>
                    <a:ext cx="1172116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kumimoji="1" lang="zh-CN" altLang="en-US" sz="1100" dirty="0"/>
                      <a:t>左右可解且唯一</a:t>
                    </a:r>
                  </a:p>
                </p:txBody>
              </p:sp>
            </p:grp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B6D70692-659E-E5BB-57FB-60C9CB78AF6B}"/>
                    </a:ext>
                  </a:extLst>
                </p:cNvPr>
                <p:cNvSpPr/>
                <p:nvPr/>
              </p:nvSpPr>
              <p:spPr>
                <a:xfrm>
                  <a:off x="5923644" y="596348"/>
                  <a:ext cx="86146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389CEE3-E02C-21D2-ACAD-98E68EDC4352}"/>
                    </a:ext>
                  </a:extLst>
                </p:cNvPr>
                <p:cNvSpPr txBox="1"/>
                <p:nvPr/>
              </p:nvSpPr>
              <p:spPr>
                <a:xfrm>
                  <a:off x="5807290" y="1944716"/>
                  <a:ext cx="7489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左右可解</a:t>
                  </a:r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49A1CF47-204D-BF9C-6D74-6AFF04EA457D}"/>
                    </a:ext>
                  </a:extLst>
                </p:cNvPr>
                <p:cNvSpPr/>
                <p:nvPr/>
              </p:nvSpPr>
              <p:spPr>
                <a:xfrm>
                  <a:off x="6336438" y="615058"/>
                  <a:ext cx="427899" cy="1855304"/>
                </a:xfrm>
                <a:custGeom>
                  <a:avLst/>
                  <a:gdLst>
                    <a:gd name="connsiteX0" fmla="*/ 861469 w 861469"/>
                    <a:gd name="connsiteY0" fmla="*/ 0 h 1855304"/>
                    <a:gd name="connsiteX1" fmla="*/ 78 w 861469"/>
                    <a:gd name="connsiteY1" fmla="*/ 477078 h 1855304"/>
                    <a:gd name="connsiteX2" fmla="*/ 821713 w 861469"/>
                    <a:gd name="connsiteY2" fmla="*/ 1855304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1469" h="1855304">
                      <a:moveTo>
                        <a:pt x="861469" y="0"/>
                      </a:moveTo>
                      <a:cubicBezTo>
                        <a:pt x="434086" y="83930"/>
                        <a:pt x="6704" y="167861"/>
                        <a:pt x="78" y="477078"/>
                      </a:cubicBezTo>
                      <a:cubicBezTo>
                        <a:pt x="-6548" y="786295"/>
                        <a:pt x="407582" y="1320799"/>
                        <a:pt x="821713" y="1855304"/>
                      </a:cubicBezTo>
                    </a:path>
                  </a:pathLst>
                </a:custGeom>
                <a:noFill/>
                <a:ln>
                  <a:headEnd type="diamond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8094717-D873-F85C-4090-DC78BBE2F575}"/>
                    </a:ext>
                  </a:extLst>
                </p:cNvPr>
                <p:cNvSpPr txBox="1"/>
                <p:nvPr/>
              </p:nvSpPr>
              <p:spPr>
                <a:xfrm>
                  <a:off x="6083916" y="983803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kumimoji="1" lang="zh-CN" altLang="en-US" sz="1100" dirty="0"/>
                    <a:t>有限并且</a:t>
                  </a:r>
                  <a:endParaRPr kumimoji="1" lang="en-US" altLang="zh-CN" sz="1100" dirty="0"/>
                </a:p>
                <a:p>
                  <a:pPr algn="r"/>
                  <a:r>
                    <a:rPr kumimoji="1" lang="zh-CN" altLang="en-US" sz="1100" dirty="0"/>
                    <a:t>左右消去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46428-5223-1B13-EB33-8EF49013EABA}"/>
                  </a:ext>
                </a:extLst>
              </p:cNvPr>
              <p:cNvSpPr/>
              <p:nvPr/>
            </p:nvSpPr>
            <p:spPr>
              <a:xfrm>
                <a:off x="7343239" y="2742051"/>
                <a:ext cx="336267" cy="31805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/>
                  <a:t>阶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890D88-57C8-4967-B9F0-8651B6D2A5B0}"/>
                  </a:ext>
                </a:extLst>
              </p:cNvPr>
              <p:cNvSpPr/>
              <p:nvPr/>
            </p:nvSpPr>
            <p:spPr>
              <a:xfrm>
                <a:off x="7717517" y="2732470"/>
                <a:ext cx="764182" cy="19026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/>
                  <a:t>元素之阶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C80342-8402-E521-EDCD-CE4F5A3663CF}"/>
                </a:ext>
              </a:extLst>
            </p:cNvPr>
            <p:cNvSpPr txBox="1"/>
            <p:nvPr/>
          </p:nvSpPr>
          <p:spPr>
            <a:xfrm>
              <a:off x="7679506" y="2941495"/>
              <a:ext cx="131318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100" dirty="0"/>
                <a:t>和逆的关系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和元素幂次的关系</a:t>
              </a:r>
              <a:endParaRPr kumimoji="1" lang="en-US" altLang="zh-CN" sz="1100" dirty="0"/>
            </a:p>
            <a:p>
              <a:r>
                <a:rPr kumimoji="1" lang="zh-CN" altLang="en-US" sz="1100" dirty="0"/>
                <a:t>和大群的阶的关系</a:t>
              </a:r>
              <a:endParaRPr kumimoji="1" lang="en-US" altLang="zh-CN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073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13A8E-2560-3017-C0C4-935886FF4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29</a:t>
            </a:fld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6C1D-D851-7EB9-3F2D-08B93ED6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90" y="944358"/>
            <a:ext cx="2537820" cy="168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9375-30D6-40C7-B4AB-5CBAE260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209" y="2854467"/>
            <a:ext cx="3590688" cy="1536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3EF27-8213-4D1F-33FE-6E9E75A67A6A}"/>
              </a:ext>
            </a:extLst>
          </p:cNvPr>
          <p:cNvSpPr txBox="1"/>
          <p:nvPr/>
        </p:nvSpPr>
        <p:spPr>
          <a:xfrm>
            <a:off x="2326025" y="4757060"/>
            <a:ext cx="458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QQ: 2095728218</a:t>
            </a:r>
          </a:p>
          <a:p>
            <a:pPr algn="ctr"/>
            <a:r>
              <a:rPr lang="zh-CN" altLang="en-US" dirty="0"/>
              <a:t>Email: gwzhang@cug.edu.cn</a:t>
            </a:r>
          </a:p>
        </p:txBody>
      </p:sp>
    </p:spTree>
    <p:extLst>
      <p:ext uri="{BB962C8B-B14F-4D97-AF65-F5344CB8AC3E}">
        <p14:creationId xmlns:p14="http://schemas.microsoft.com/office/powerpoint/2010/main" val="400010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15C615-1B1D-8D89-7104-14B943A6E03C}"/>
              </a:ext>
            </a:extLst>
          </p:cNvPr>
          <p:cNvSpPr txBox="1"/>
          <p:nvPr/>
        </p:nvSpPr>
        <p:spPr>
          <a:xfrm>
            <a:off x="821803" y="127321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运算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0B6EC6D-2A54-F1FF-0016-527896DF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73" y="1642547"/>
            <a:ext cx="5982757" cy="1786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A54D81-610C-5947-5A0C-5BD745D96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3" y="3293474"/>
            <a:ext cx="4950347" cy="878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A0D2B-B9E5-71BE-DE27-74E4292C8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01" y="4172234"/>
            <a:ext cx="5753100" cy="876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966036-A275-64FA-429F-8EF1C6737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565" y="5003007"/>
            <a:ext cx="4182112" cy="17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loud Callout 8">
            <a:extLst>
              <a:ext uri="{FF2B5EF4-FFF2-40B4-BE49-F238E27FC236}">
                <a16:creationId xmlns:a16="http://schemas.microsoft.com/office/drawing/2014/main" id="{66BACE9E-9E1A-C064-5059-9C323614205B}"/>
              </a:ext>
            </a:extLst>
          </p:cNvPr>
          <p:cNvSpPr/>
          <p:nvPr/>
        </p:nvSpPr>
        <p:spPr>
          <a:xfrm>
            <a:off x="7579770" y="5584431"/>
            <a:ext cx="1355464" cy="624454"/>
          </a:xfrm>
          <a:prstGeom prst="cloudCallout">
            <a:avLst>
              <a:gd name="adj1" fmla="val -69047"/>
              <a:gd name="adj2" fmla="val 44021"/>
            </a:avLst>
          </a:prstGeom>
          <a:solidFill>
            <a:schemeClr val="bg1"/>
          </a:solidFill>
          <a:ln>
            <a:solidFill>
              <a:schemeClr val="tx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zh-CN" altLang="en-US" sz="105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这样写就方便多了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/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回顾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2×3=6</m:t>
                    </m:r>
                  </m:oMath>
                </a14:m>
                <a:endParaRPr kumimoji="1" lang="en-US" altLang="zh-CN" dirty="0"/>
              </a:p>
              <a:p>
                <a:r>
                  <a:rPr kumimoji="1" lang="zh-CN" altLang="en-US" dirty="0"/>
                  <a:t>      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2ED301D-2862-6129-63C9-EC7183434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514" y="379659"/>
                <a:ext cx="1624163" cy="646331"/>
              </a:xfrm>
              <a:prstGeom prst="rect">
                <a:avLst/>
              </a:prstGeom>
              <a:blipFill>
                <a:blip r:embed="rId6"/>
                <a:stretch>
                  <a:fillRect l="-3906" t="-5769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35BE292-4B28-20F8-3DD8-5349034F98F9}"/>
              </a:ext>
            </a:extLst>
          </p:cNvPr>
          <p:cNvSpPr txBox="1"/>
          <p:nvPr/>
        </p:nvSpPr>
        <p:spPr>
          <a:xfrm>
            <a:off x="6391675" y="1252616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times(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</a:t>
            </a:r>
            <a:r>
              <a:rPr kumimoji="1" lang="zh-CN" altLang="en-US" dirty="0"/>
              <a:t> 作为一个函数</a:t>
            </a:r>
          </a:p>
        </p:txBody>
      </p:sp>
    </p:spTree>
    <p:extLst>
      <p:ext uri="{BB962C8B-B14F-4D97-AF65-F5344CB8AC3E}">
        <p14:creationId xmlns:p14="http://schemas.microsoft.com/office/powerpoint/2010/main" val="12031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740780" y="11574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运算规律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EED22-4117-D413-2C60-C202D8AB7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88" y="1643744"/>
            <a:ext cx="63373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853C4-E9F9-CCE1-7CFB-0421017D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88" y="2130020"/>
            <a:ext cx="62103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0B4C8-DC67-D630-9FF4-410AA5DA8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88" y="2927726"/>
            <a:ext cx="6261100" cy="187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1C280-8AAE-2810-2FBB-6685A0FE4F7A}"/>
              </a:ext>
            </a:extLst>
          </p:cNvPr>
          <p:cNvSpPr txBox="1"/>
          <p:nvPr/>
        </p:nvSpPr>
        <p:spPr>
          <a:xfrm>
            <a:off x="928788" y="47928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例子</a:t>
            </a:r>
            <a:r>
              <a:rPr kumimoji="1" lang="en-US" altLang="zh-CN" dirty="0"/>
              <a:t>:</a:t>
            </a:r>
            <a:r>
              <a:rPr kumimoji="1" lang="zh-CN" altLang="en-US" dirty="0"/>
              <a:t> 加法与乘法</a:t>
            </a:r>
          </a:p>
        </p:txBody>
      </p:sp>
    </p:spTree>
    <p:extLst>
      <p:ext uri="{BB962C8B-B14F-4D97-AF65-F5344CB8AC3E}">
        <p14:creationId xmlns:p14="http://schemas.microsoft.com/office/powerpoint/2010/main" val="14982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41E7F-BCFA-5F7A-D720-82328AD9FD45}"/>
              </a:ext>
            </a:extLst>
          </p:cNvPr>
          <p:cNvSpPr txBox="1"/>
          <p:nvPr/>
        </p:nvSpPr>
        <p:spPr>
          <a:xfrm>
            <a:off x="628650" y="122098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运算表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F5503-71A8-7DC6-2448-5B1BC6A9F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86" y="0"/>
            <a:ext cx="3846214" cy="27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014E6-8AA6-304C-CB6F-B5856D46AD47}"/>
              </a:ext>
            </a:extLst>
          </p:cNvPr>
          <p:cNvGrpSpPr/>
          <p:nvPr/>
        </p:nvGrpSpPr>
        <p:grpSpPr>
          <a:xfrm>
            <a:off x="837294" y="1690399"/>
            <a:ext cx="5285714" cy="2023190"/>
            <a:chOff x="837294" y="1690399"/>
            <a:chExt cx="5285714" cy="20231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381E6F-DE5E-740E-F5D6-BB42E18C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294" y="1690400"/>
              <a:ext cx="5285714" cy="202318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567FEC-B30F-5109-A9D8-F3FEE2F71574}"/>
                </a:ext>
              </a:extLst>
            </p:cNvPr>
            <p:cNvSpPr/>
            <p:nvPr/>
          </p:nvSpPr>
          <p:spPr>
            <a:xfrm>
              <a:off x="887183" y="1690399"/>
              <a:ext cx="756422" cy="3235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39930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</p:spTree>
    <p:extLst>
      <p:ext uri="{BB962C8B-B14F-4D97-AF65-F5344CB8AC3E}">
        <p14:creationId xmlns:p14="http://schemas.microsoft.com/office/powerpoint/2010/main" val="2479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92F1-141A-8D5D-2223-268C796A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7" y="1735962"/>
            <a:ext cx="6299200" cy="283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AF6211-5181-7DDE-86EE-764974BC81E6}"/>
              </a:ext>
            </a:extLst>
          </p:cNvPr>
          <p:cNvSpPr txBox="1"/>
          <p:nvPr/>
        </p:nvSpPr>
        <p:spPr>
          <a:xfrm>
            <a:off x="947854" y="472811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直角坐标是一个很好的</a:t>
            </a:r>
            <a:r>
              <a:rPr kumimoji="1" lang="en-US" altLang="zh-CN" dirty="0"/>
              <a:t>visualize</a:t>
            </a:r>
            <a:r>
              <a:rPr kumimoji="1" lang="zh-CN" altLang="en-US" dirty="0"/>
              <a:t>的方法</a:t>
            </a:r>
            <a:r>
              <a:rPr kumimoji="1" lang="en-US" altLang="zh-CN" dirty="0"/>
              <a:t>!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09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3A50D-6473-AE86-75E5-99D44E46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2909"/>
            <a:ext cx="5448300" cy="2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9E47B-15AA-8EE2-4708-B18549F2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5" y="3617609"/>
            <a:ext cx="5233471" cy="1865178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84471-2A26-97D1-CE24-354BB357DABB}"/>
              </a:ext>
            </a:extLst>
          </p:cNvPr>
          <p:cNvCxnSpPr/>
          <p:nvPr/>
        </p:nvCxnSpPr>
        <p:spPr>
          <a:xfrm flipV="1">
            <a:off x="1076446" y="1979271"/>
            <a:ext cx="0" cy="1638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D0A60-DDFE-4E24-8E4F-13F76C93B5EE}"/>
              </a:ext>
            </a:extLst>
          </p:cNvPr>
          <p:cNvSpPr txBox="1"/>
          <p:nvPr/>
        </p:nvSpPr>
        <p:spPr>
          <a:xfrm>
            <a:off x="352010" y="233677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构成</a:t>
            </a:r>
            <a:endParaRPr kumimoji="1" lang="en-US" altLang="zh-CN" dirty="0"/>
          </a:p>
          <a:p>
            <a:r>
              <a:rPr kumimoji="1" lang="zh-CN" altLang="en-US" dirty="0"/>
              <a:t>等价</a:t>
            </a:r>
            <a:endParaRPr kumimoji="1" lang="en-US" altLang="zh-CN" dirty="0"/>
          </a:p>
          <a:p>
            <a:r>
              <a:rPr kumimoji="1" lang="zh-CN" altLang="en-US" dirty="0"/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660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/>
      <p:bldP spid="15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012E40-CFDD-7C7F-E648-885405BFCA1E}"/>
              </a:ext>
            </a:extLst>
          </p:cNvPr>
          <p:cNvSpPr/>
          <p:nvPr/>
        </p:nvSpPr>
        <p:spPr>
          <a:xfrm>
            <a:off x="5350372" y="1054015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F78CA9-6EC6-3A9B-465B-9B56B7935641}"/>
              </a:ext>
            </a:extLst>
          </p:cNvPr>
          <p:cNvSpPr/>
          <p:nvPr/>
        </p:nvSpPr>
        <p:spPr>
          <a:xfrm>
            <a:off x="6342927" y="1145894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971861-C68D-08A7-15FD-7D32F67A14DB}"/>
              </a:ext>
            </a:extLst>
          </p:cNvPr>
          <p:cNvSpPr/>
          <p:nvPr/>
        </p:nvSpPr>
        <p:spPr>
          <a:xfrm>
            <a:off x="7222362" y="1123463"/>
            <a:ext cx="613458" cy="2245488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3E811-6127-F50F-3A08-35308CD8293C}"/>
              </a:ext>
            </a:extLst>
          </p:cNvPr>
          <p:cNvSpPr txBox="1"/>
          <p:nvPr/>
        </p:nvSpPr>
        <p:spPr>
          <a:xfrm>
            <a:off x="6385188" y="6152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不重</a:t>
            </a:r>
            <a:r>
              <a:rPr kumimoji="1" lang="en-US" altLang="zh-CN" dirty="0"/>
              <a:t>,</a:t>
            </a:r>
            <a:r>
              <a:rPr kumimoji="1" lang="zh-CN" altLang="en-US" dirty="0"/>
              <a:t> 不漏</a:t>
            </a:r>
            <a:r>
              <a:rPr kumimoji="1" lang="en-US" altLang="zh-CN" dirty="0"/>
              <a:t>,</a:t>
            </a:r>
            <a:r>
              <a:rPr kumimoji="1" lang="zh-CN" altLang="en-US" dirty="0"/>
              <a:t> 没有空集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0D79CA1-8E70-D5FB-B27A-D5F5EDE41885}"/>
              </a:ext>
            </a:extLst>
          </p:cNvPr>
          <p:cNvSpPr/>
          <p:nvPr/>
        </p:nvSpPr>
        <p:spPr>
          <a:xfrm rot="16988760">
            <a:off x="6048121" y="1600126"/>
            <a:ext cx="613458" cy="1317614"/>
          </a:xfrm>
          <a:custGeom>
            <a:avLst/>
            <a:gdLst>
              <a:gd name="connsiteX0" fmla="*/ 0 w 613458"/>
              <a:gd name="connsiteY0" fmla="*/ 0 h 2245488"/>
              <a:gd name="connsiteX1" fmla="*/ 46298 w 613458"/>
              <a:gd name="connsiteY1" fmla="*/ 81022 h 2245488"/>
              <a:gd name="connsiteX2" fmla="*/ 104172 w 613458"/>
              <a:gd name="connsiteY2" fmla="*/ 138896 h 2245488"/>
              <a:gd name="connsiteX3" fmla="*/ 150470 w 613458"/>
              <a:gd name="connsiteY3" fmla="*/ 231493 h 2245488"/>
              <a:gd name="connsiteX4" fmla="*/ 196769 w 613458"/>
              <a:gd name="connsiteY4" fmla="*/ 300941 h 2245488"/>
              <a:gd name="connsiteX5" fmla="*/ 277792 w 613458"/>
              <a:gd name="connsiteY5" fmla="*/ 486136 h 2245488"/>
              <a:gd name="connsiteX6" fmla="*/ 358815 w 613458"/>
              <a:gd name="connsiteY6" fmla="*/ 636607 h 2245488"/>
              <a:gd name="connsiteX7" fmla="*/ 381964 w 613458"/>
              <a:gd name="connsiteY7" fmla="*/ 682906 h 2245488"/>
              <a:gd name="connsiteX8" fmla="*/ 439838 w 613458"/>
              <a:gd name="connsiteY8" fmla="*/ 694481 h 2245488"/>
              <a:gd name="connsiteX9" fmla="*/ 486136 w 613458"/>
              <a:gd name="connsiteY9" fmla="*/ 810228 h 2245488"/>
              <a:gd name="connsiteX10" fmla="*/ 509286 w 613458"/>
              <a:gd name="connsiteY10" fmla="*/ 856526 h 2245488"/>
              <a:gd name="connsiteX11" fmla="*/ 520860 w 613458"/>
              <a:gd name="connsiteY11" fmla="*/ 914400 h 2245488"/>
              <a:gd name="connsiteX12" fmla="*/ 544010 w 613458"/>
              <a:gd name="connsiteY12" fmla="*/ 960698 h 2245488"/>
              <a:gd name="connsiteX13" fmla="*/ 578734 w 613458"/>
              <a:gd name="connsiteY13" fmla="*/ 1111169 h 2245488"/>
              <a:gd name="connsiteX14" fmla="*/ 590308 w 613458"/>
              <a:gd name="connsiteY14" fmla="*/ 1192192 h 2245488"/>
              <a:gd name="connsiteX15" fmla="*/ 601883 w 613458"/>
              <a:gd name="connsiteY15" fmla="*/ 1284790 h 2245488"/>
              <a:gd name="connsiteX16" fmla="*/ 613458 w 613458"/>
              <a:gd name="connsiteY16" fmla="*/ 1331088 h 2245488"/>
              <a:gd name="connsiteX17" fmla="*/ 601883 w 613458"/>
              <a:gd name="connsiteY17" fmla="*/ 1493134 h 2245488"/>
              <a:gd name="connsiteX18" fmla="*/ 590308 w 613458"/>
              <a:gd name="connsiteY18" fmla="*/ 1527858 h 2245488"/>
              <a:gd name="connsiteX19" fmla="*/ 578734 w 613458"/>
              <a:gd name="connsiteY19" fmla="*/ 1574157 h 2245488"/>
              <a:gd name="connsiteX20" fmla="*/ 532435 w 613458"/>
              <a:gd name="connsiteY20" fmla="*/ 1655179 h 2245488"/>
              <a:gd name="connsiteX21" fmla="*/ 520860 w 613458"/>
              <a:gd name="connsiteY21" fmla="*/ 1689903 h 2245488"/>
              <a:gd name="connsiteX22" fmla="*/ 497711 w 613458"/>
              <a:gd name="connsiteY22" fmla="*/ 1736202 h 2245488"/>
              <a:gd name="connsiteX23" fmla="*/ 486136 w 613458"/>
              <a:gd name="connsiteY23" fmla="*/ 1770926 h 2245488"/>
              <a:gd name="connsiteX24" fmla="*/ 462987 w 613458"/>
              <a:gd name="connsiteY24" fmla="*/ 1805650 h 2245488"/>
              <a:gd name="connsiteX25" fmla="*/ 439838 w 613458"/>
              <a:gd name="connsiteY25" fmla="*/ 1875098 h 2245488"/>
              <a:gd name="connsiteX26" fmla="*/ 428263 w 613458"/>
              <a:gd name="connsiteY26" fmla="*/ 1909822 h 2245488"/>
              <a:gd name="connsiteX27" fmla="*/ 416688 w 613458"/>
              <a:gd name="connsiteY27" fmla="*/ 1944547 h 2245488"/>
              <a:gd name="connsiteX28" fmla="*/ 370389 w 613458"/>
              <a:gd name="connsiteY28" fmla="*/ 2013995 h 2245488"/>
              <a:gd name="connsiteX29" fmla="*/ 347240 w 613458"/>
              <a:gd name="connsiteY29" fmla="*/ 2048719 h 2245488"/>
              <a:gd name="connsiteX30" fmla="*/ 335665 w 613458"/>
              <a:gd name="connsiteY30" fmla="*/ 2083443 h 2245488"/>
              <a:gd name="connsiteX31" fmla="*/ 300941 w 613458"/>
              <a:gd name="connsiteY31" fmla="*/ 2118167 h 2245488"/>
              <a:gd name="connsiteX32" fmla="*/ 254643 w 613458"/>
              <a:gd name="connsiteY32" fmla="*/ 2187615 h 2245488"/>
              <a:gd name="connsiteX33" fmla="*/ 196769 w 613458"/>
              <a:gd name="connsiteY33" fmla="*/ 2245488 h 224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3458" h="2245488">
                <a:moveTo>
                  <a:pt x="0" y="0"/>
                </a:moveTo>
                <a:cubicBezTo>
                  <a:pt x="15433" y="27007"/>
                  <a:pt x="27635" y="56137"/>
                  <a:pt x="46298" y="81022"/>
                </a:cubicBezTo>
                <a:cubicBezTo>
                  <a:pt x="62667" y="102848"/>
                  <a:pt x="88643" y="116465"/>
                  <a:pt x="104172" y="138896"/>
                </a:cubicBezTo>
                <a:cubicBezTo>
                  <a:pt x="123815" y="167269"/>
                  <a:pt x="131328" y="202780"/>
                  <a:pt x="150470" y="231493"/>
                </a:cubicBezTo>
                <a:cubicBezTo>
                  <a:pt x="165903" y="254642"/>
                  <a:pt x="184327" y="276056"/>
                  <a:pt x="196769" y="300941"/>
                </a:cubicBezTo>
                <a:cubicBezTo>
                  <a:pt x="226903" y="361208"/>
                  <a:pt x="242080" y="428997"/>
                  <a:pt x="277792" y="486136"/>
                </a:cubicBezTo>
                <a:cubicBezTo>
                  <a:pt x="371378" y="635876"/>
                  <a:pt x="308046" y="522379"/>
                  <a:pt x="358815" y="636607"/>
                </a:cubicBezTo>
                <a:cubicBezTo>
                  <a:pt x="365823" y="652374"/>
                  <a:pt x="367923" y="672877"/>
                  <a:pt x="381964" y="682906"/>
                </a:cubicBezTo>
                <a:cubicBezTo>
                  <a:pt x="397973" y="694341"/>
                  <a:pt x="420547" y="690623"/>
                  <a:pt x="439838" y="694481"/>
                </a:cubicBezTo>
                <a:cubicBezTo>
                  <a:pt x="494131" y="803066"/>
                  <a:pt x="428920" y="667188"/>
                  <a:pt x="486136" y="810228"/>
                </a:cubicBezTo>
                <a:cubicBezTo>
                  <a:pt x="492544" y="826248"/>
                  <a:pt x="501569" y="841093"/>
                  <a:pt x="509286" y="856526"/>
                </a:cubicBezTo>
                <a:cubicBezTo>
                  <a:pt x="513144" y="875817"/>
                  <a:pt x="514639" y="895736"/>
                  <a:pt x="520860" y="914400"/>
                </a:cubicBezTo>
                <a:cubicBezTo>
                  <a:pt x="526316" y="930769"/>
                  <a:pt x="540130" y="943885"/>
                  <a:pt x="544010" y="960698"/>
                </a:cubicBezTo>
                <a:cubicBezTo>
                  <a:pt x="584450" y="1135939"/>
                  <a:pt x="526644" y="1006993"/>
                  <a:pt x="578734" y="1111169"/>
                </a:cubicBezTo>
                <a:cubicBezTo>
                  <a:pt x="582592" y="1138177"/>
                  <a:pt x="586702" y="1165149"/>
                  <a:pt x="590308" y="1192192"/>
                </a:cubicBezTo>
                <a:cubicBezTo>
                  <a:pt x="594419" y="1223025"/>
                  <a:pt x="596769" y="1254107"/>
                  <a:pt x="601883" y="1284790"/>
                </a:cubicBezTo>
                <a:cubicBezTo>
                  <a:pt x="604498" y="1300481"/>
                  <a:pt x="609600" y="1315655"/>
                  <a:pt x="613458" y="1331088"/>
                </a:cubicBezTo>
                <a:cubicBezTo>
                  <a:pt x="609600" y="1385103"/>
                  <a:pt x="608210" y="1439352"/>
                  <a:pt x="601883" y="1493134"/>
                </a:cubicBezTo>
                <a:cubicBezTo>
                  <a:pt x="600457" y="1505251"/>
                  <a:pt x="593660" y="1516127"/>
                  <a:pt x="590308" y="1527858"/>
                </a:cubicBezTo>
                <a:cubicBezTo>
                  <a:pt x="585938" y="1543154"/>
                  <a:pt x="584320" y="1559262"/>
                  <a:pt x="578734" y="1574157"/>
                </a:cubicBezTo>
                <a:cubicBezTo>
                  <a:pt x="548301" y="1655312"/>
                  <a:pt x="566011" y="1588027"/>
                  <a:pt x="532435" y="1655179"/>
                </a:cubicBezTo>
                <a:cubicBezTo>
                  <a:pt x="526979" y="1666092"/>
                  <a:pt x="525666" y="1678689"/>
                  <a:pt x="520860" y="1689903"/>
                </a:cubicBezTo>
                <a:cubicBezTo>
                  <a:pt x="514063" y="1705762"/>
                  <a:pt x="504508" y="1720343"/>
                  <a:pt x="497711" y="1736202"/>
                </a:cubicBezTo>
                <a:cubicBezTo>
                  <a:pt x="492905" y="1747416"/>
                  <a:pt x="491592" y="1760013"/>
                  <a:pt x="486136" y="1770926"/>
                </a:cubicBezTo>
                <a:cubicBezTo>
                  <a:pt x="479915" y="1783368"/>
                  <a:pt x="468637" y="1792938"/>
                  <a:pt x="462987" y="1805650"/>
                </a:cubicBezTo>
                <a:cubicBezTo>
                  <a:pt x="453077" y="1827948"/>
                  <a:pt x="447554" y="1851949"/>
                  <a:pt x="439838" y="1875098"/>
                </a:cubicBezTo>
                <a:lnTo>
                  <a:pt x="428263" y="1909822"/>
                </a:lnTo>
                <a:cubicBezTo>
                  <a:pt x="424405" y="1921397"/>
                  <a:pt x="423456" y="1934395"/>
                  <a:pt x="416688" y="1944547"/>
                </a:cubicBezTo>
                <a:lnTo>
                  <a:pt x="370389" y="2013995"/>
                </a:lnTo>
                <a:cubicBezTo>
                  <a:pt x="362673" y="2025570"/>
                  <a:pt x="351639" y="2035522"/>
                  <a:pt x="347240" y="2048719"/>
                </a:cubicBezTo>
                <a:cubicBezTo>
                  <a:pt x="343382" y="2060294"/>
                  <a:pt x="342433" y="2073291"/>
                  <a:pt x="335665" y="2083443"/>
                </a:cubicBezTo>
                <a:cubicBezTo>
                  <a:pt x="326585" y="2097063"/>
                  <a:pt x="310991" y="2105246"/>
                  <a:pt x="300941" y="2118167"/>
                </a:cubicBezTo>
                <a:cubicBezTo>
                  <a:pt x="283860" y="2140128"/>
                  <a:pt x="274316" y="2167942"/>
                  <a:pt x="254643" y="2187615"/>
                </a:cubicBezTo>
                <a:lnTo>
                  <a:pt x="196769" y="2245488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24429-05B5-00BC-D112-B3B34C0A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5" y="1575457"/>
            <a:ext cx="43815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1929C-2DE3-EE29-7995-8113AF6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2114806"/>
            <a:ext cx="4215422" cy="409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1E1FA-0B87-FCE8-7D5B-12B7292B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498700"/>
            <a:ext cx="4381500" cy="3892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F2461-9B99-9F0A-FEFB-BB8FB1A5DB19}"/>
              </a:ext>
            </a:extLst>
          </p:cNvPr>
          <p:cNvSpPr txBox="1"/>
          <p:nvPr/>
        </p:nvSpPr>
        <p:spPr>
          <a:xfrm>
            <a:off x="5706454" y="14410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F09B2-2F9E-EAB1-1FC4-989AA2623808}"/>
              </a:ext>
            </a:extLst>
          </p:cNvPr>
          <p:cNvSpPr txBox="1"/>
          <p:nvPr/>
        </p:nvSpPr>
        <p:spPr>
          <a:xfrm>
            <a:off x="5858854" y="15934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C04C93-93C8-6DAB-2B3D-67463AB21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455" y="2949103"/>
            <a:ext cx="10541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9C0117-99E9-77D7-1467-5DAA50E5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913" y="2966310"/>
            <a:ext cx="1384300" cy="393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536DD9-83FF-2FA7-03BC-916A7F811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267" y="3408765"/>
            <a:ext cx="2959100" cy="41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/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2ABA80-BE60-D87C-422F-ABFBAC6F2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52" y="3447674"/>
                <a:ext cx="46929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F119C96-8AD7-8343-3389-3A62AC307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2750" y="3855915"/>
            <a:ext cx="3771900" cy="419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833432-99A5-6BBB-59E8-D20C9B0024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2750" y="4260730"/>
            <a:ext cx="4165600" cy="43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F7265-A99B-1877-726D-1ABD5E8DA9C4}"/>
              </a:ext>
            </a:extLst>
          </p:cNvPr>
          <p:cNvSpPr txBox="1"/>
          <p:nvPr/>
        </p:nvSpPr>
        <p:spPr>
          <a:xfrm>
            <a:off x="1025912" y="492883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反过来是不是亦可以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1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7E636D-D444-655E-E455-EC54A5C4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4655-5D53-B746-8252-3F5A598C52D3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8B060C-1895-28C2-CBD6-D0DA22CC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运算及其关系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46EFD-D324-F095-6534-553EFE02E534}"/>
              </a:ext>
            </a:extLst>
          </p:cNvPr>
          <p:cNvSpPr txBox="1"/>
          <p:nvPr/>
        </p:nvSpPr>
        <p:spPr>
          <a:xfrm>
            <a:off x="628650" y="120357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 构造新集合的方法</a:t>
            </a:r>
            <a:r>
              <a:rPr kumimoji="1" lang="en-US" altLang="zh-CN" dirty="0"/>
              <a:t>:</a:t>
            </a:r>
            <a:r>
              <a:rPr kumimoji="1" lang="zh-CN" altLang="en-US" dirty="0"/>
              <a:t> 关系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EAB50-361F-EA10-DC30-D38FA879D041}"/>
              </a:ext>
            </a:extLst>
          </p:cNvPr>
          <p:cNvSpPr txBox="1"/>
          <p:nvPr/>
        </p:nvSpPr>
        <p:spPr>
          <a:xfrm>
            <a:off x="869796" y="170385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等价关系</a:t>
            </a:r>
            <a:r>
              <a:rPr kumimoji="1" lang="en-US" altLang="zh-CN" dirty="0"/>
              <a:t>,</a:t>
            </a:r>
            <a:r>
              <a:rPr kumimoji="1" lang="zh-CN" altLang="en-US" dirty="0"/>
              <a:t> 商集合与自然映射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CD9E82-89E9-8390-D4FE-5617056F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6" y="2236235"/>
            <a:ext cx="5727700" cy="8763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4AFF387-11E2-195D-360D-F76F4849A7C4}"/>
              </a:ext>
            </a:extLst>
          </p:cNvPr>
          <p:cNvSpPr/>
          <p:nvPr/>
        </p:nvSpPr>
        <p:spPr>
          <a:xfrm>
            <a:off x="5810934" y="196050"/>
            <a:ext cx="3287210" cy="2384385"/>
          </a:xfrm>
          <a:custGeom>
            <a:avLst/>
            <a:gdLst>
              <a:gd name="connsiteX0" fmla="*/ 1111170 w 3287210"/>
              <a:gd name="connsiteY0" fmla="*/ 69448 h 2384385"/>
              <a:gd name="connsiteX1" fmla="*/ 925975 w 3287210"/>
              <a:gd name="connsiteY1" fmla="*/ 104172 h 2384385"/>
              <a:gd name="connsiteX2" fmla="*/ 891251 w 3287210"/>
              <a:gd name="connsiteY2" fmla="*/ 115747 h 2384385"/>
              <a:gd name="connsiteX3" fmla="*/ 821803 w 3287210"/>
              <a:gd name="connsiteY3" fmla="*/ 127321 h 2384385"/>
              <a:gd name="connsiteX4" fmla="*/ 775504 w 3287210"/>
              <a:gd name="connsiteY4" fmla="*/ 150471 h 2384385"/>
              <a:gd name="connsiteX5" fmla="*/ 706056 w 3287210"/>
              <a:gd name="connsiteY5" fmla="*/ 173620 h 2384385"/>
              <a:gd name="connsiteX6" fmla="*/ 636608 w 3287210"/>
              <a:gd name="connsiteY6" fmla="*/ 208344 h 2384385"/>
              <a:gd name="connsiteX7" fmla="*/ 601884 w 3287210"/>
              <a:gd name="connsiteY7" fmla="*/ 231493 h 2384385"/>
              <a:gd name="connsiteX8" fmla="*/ 555585 w 3287210"/>
              <a:gd name="connsiteY8" fmla="*/ 254643 h 2384385"/>
              <a:gd name="connsiteX9" fmla="*/ 497712 w 3287210"/>
              <a:gd name="connsiteY9" fmla="*/ 289367 h 2384385"/>
              <a:gd name="connsiteX10" fmla="*/ 451413 w 3287210"/>
              <a:gd name="connsiteY10" fmla="*/ 312516 h 2384385"/>
              <a:gd name="connsiteX11" fmla="*/ 405114 w 3287210"/>
              <a:gd name="connsiteY11" fmla="*/ 347240 h 2384385"/>
              <a:gd name="connsiteX12" fmla="*/ 289367 w 3287210"/>
              <a:gd name="connsiteY12" fmla="*/ 416688 h 2384385"/>
              <a:gd name="connsiteX13" fmla="*/ 196770 w 3287210"/>
              <a:gd name="connsiteY13" fmla="*/ 486137 h 2384385"/>
              <a:gd name="connsiteX14" fmla="*/ 173620 w 3287210"/>
              <a:gd name="connsiteY14" fmla="*/ 509286 h 2384385"/>
              <a:gd name="connsiteX15" fmla="*/ 92598 w 3287210"/>
              <a:gd name="connsiteY15" fmla="*/ 567159 h 2384385"/>
              <a:gd name="connsiteX16" fmla="*/ 46299 w 3287210"/>
              <a:gd name="connsiteY16" fmla="*/ 659757 h 2384385"/>
              <a:gd name="connsiteX17" fmla="*/ 34724 w 3287210"/>
              <a:gd name="connsiteY17" fmla="*/ 706055 h 2384385"/>
              <a:gd name="connsiteX18" fmla="*/ 23149 w 3287210"/>
              <a:gd name="connsiteY18" fmla="*/ 740780 h 2384385"/>
              <a:gd name="connsiteX19" fmla="*/ 11575 w 3287210"/>
              <a:gd name="connsiteY19" fmla="*/ 798653 h 2384385"/>
              <a:gd name="connsiteX20" fmla="*/ 0 w 3287210"/>
              <a:gd name="connsiteY20" fmla="*/ 844952 h 2384385"/>
              <a:gd name="connsiteX21" fmla="*/ 46299 w 3287210"/>
              <a:gd name="connsiteY21" fmla="*/ 1122744 h 2384385"/>
              <a:gd name="connsiteX22" fmla="*/ 92598 w 3287210"/>
              <a:gd name="connsiteY22" fmla="*/ 1226916 h 2384385"/>
              <a:gd name="connsiteX23" fmla="*/ 219919 w 3287210"/>
              <a:gd name="connsiteY23" fmla="*/ 1319514 h 2384385"/>
              <a:gd name="connsiteX24" fmla="*/ 300942 w 3287210"/>
              <a:gd name="connsiteY24" fmla="*/ 1400537 h 2384385"/>
              <a:gd name="connsiteX25" fmla="*/ 347241 w 3287210"/>
              <a:gd name="connsiteY25" fmla="*/ 1446835 h 2384385"/>
              <a:gd name="connsiteX26" fmla="*/ 428263 w 3287210"/>
              <a:gd name="connsiteY26" fmla="*/ 1527858 h 2384385"/>
              <a:gd name="connsiteX27" fmla="*/ 497712 w 3287210"/>
              <a:gd name="connsiteY27" fmla="*/ 1620455 h 2384385"/>
              <a:gd name="connsiteX28" fmla="*/ 520861 w 3287210"/>
              <a:gd name="connsiteY28" fmla="*/ 1713053 h 2384385"/>
              <a:gd name="connsiteX29" fmla="*/ 532436 w 3287210"/>
              <a:gd name="connsiteY29" fmla="*/ 2002420 h 2384385"/>
              <a:gd name="connsiteX30" fmla="*/ 567160 w 3287210"/>
              <a:gd name="connsiteY30" fmla="*/ 2037144 h 2384385"/>
              <a:gd name="connsiteX31" fmla="*/ 648182 w 3287210"/>
              <a:gd name="connsiteY31" fmla="*/ 2118167 h 2384385"/>
              <a:gd name="connsiteX32" fmla="*/ 798653 w 3287210"/>
              <a:gd name="connsiteY32" fmla="*/ 2187615 h 2384385"/>
              <a:gd name="connsiteX33" fmla="*/ 1076446 w 3287210"/>
              <a:gd name="connsiteY33" fmla="*/ 2268638 h 2384385"/>
              <a:gd name="connsiteX34" fmla="*/ 1145894 w 3287210"/>
              <a:gd name="connsiteY34" fmla="*/ 2303362 h 2384385"/>
              <a:gd name="connsiteX35" fmla="*/ 1238491 w 3287210"/>
              <a:gd name="connsiteY35" fmla="*/ 2326511 h 2384385"/>
              <a:gd name="connsiteX36" fmla="*/ 1388962 w 3287210"/>
              <a:gd name="connsiteY36" fmla="*/ 2349661 h 2384385"/>
              <a:gd name="connsiteX37" fmla="*/ 1493134 w 3287210"/>
              <a:gd name="connsiteY37" fmla="*/ 2361235 h 2384385"/>
              <a:gd name="connsiteX38" fmla="*/ 1551008 w 3287210"/>
              <a:gd name="connsiteY38" fmla="*/ 2372810 h 2384385"/>
              <a:gd name="connsiteX39" fmla="*/ 1678329 w 3287210"/>
              <a:gd name="connsiteY39" fmla="*/ 2384385 h 2384385"/>
              <a:gd name="connsiteX40" fmla="*/ 2106593 w 3287210"/>
              <a:gd name="connsiteY40" fmla="*/ 2372810 h 2384385"/>
              <a:gd name="connsiteX41" fmla="*/ 2222339 w 3287210"/>
              <a:gd name="connsiteY41" fmla="*/ 2338086 h 2384385"/>
              <a:gd name="connsiteX42" fmla="*/ 2314937 w 3287210"/>
              <a:gd name="connsiteY42" fmla="*/ 2303362 h 2384385"/>
              <a:gd name="connsiteX43" fmla="*/ 2407534 w 3287210"/>
              <a:gd name="connsiteY43" fmla="*/ 2222339 h 2384385"/>
              <a:gd name="connsiteX44" fmla="*/ 2442258 w 3287210"/>
              <a:gd name="connsiteY44" fmla="*/ 2187615 h 2384385"/>
              <a:gd name="connsiteX45" fmla="*/ 2500132 w 3287210"/>
              <a:gd name="connsiteY45" fmla="*/ 2141316 h 2384385"/>
              <a:gd name="connsiteX46" fmla="*/ 2534856 w 3287210"/>
              <a:gd name="connsiteY46" fmla="*/ 2083443 h 2384385"/>
              <a:gd name="connsiteX47" fmla="*/ 2581155 w 3287210"/>
              <a:gd name="connsiteY47" fmla="*/ 2037144 h 2384385"/>
              <a:gd name="connsiteX48" fmla="*/ 2650603 w 3287210"/>
              <a:gd name="connsiteY48" fmla="*/ 1932972 h 2384385"/>
              <a:gd name="connsiteX49" fmla="*/ 2685327 w 3287210"/>
              <a:gd name="connsiteY49" fmla="*/ 1886673 h 2384385"/>
              <a:gd name="connsiteX50" fmla="*/ 2708476 w 3287210"/>
              <a:gd name="connsiteY50" fmla="*/ 1828800 h 2384385"/>
              <a:gd name="connsiteX51" fmla="*/ 2766349 w 3287210"/>
              <a:gd name="connsiteY51" fmla="*/ 1770926 h 2384385"/>
              <a:gd name="connsiteX52" fmla="*/ 2801074 w 3287210"/>
              <a:gd name="connsiteY52" fmla="*/ 1713053 h 2384385"/>
              <a:gd name="connsiteX53" fmla="*/ 2835798 w 3287210"/>
              <a:gd name="connsiteY53" fmla="*/ 1678329 h 2384385"/>
              <a:gd name="connsiteX54" fmla="*/ 2882096 w 3287210"/>
              <a:gd name="connsiteY54" fmla="*/ 1608881 h 2384385"/>
              <a:gd name="connsiteX55" fmla="*/ 2916820 w 3287210"/>
              <a:gd name="connsiteY55" fmla="*/ 1562582 h 2384385"/>
              <a:gd name="connsiteX56" fmla="*/ 2939970 w 3287210"/>
              <a:gd name="connsiteY56" fmla="*/ 1504709 h 2384385"/>
              <a:gd name="connsiteX57" fmla="*/ 2974694 w 3287210"/>
              <a:gd name="connsiteY57" fmla="*/ 1458410 h 2384385"/>
              <a:gd name="connsiteX58" fmla="*/ 3020993 w 3287210"/>
              <a:gd name="connsiteY58" fmla="*/ 1342663 h 2384385"/>
              <a:gd name="connsiteX59" fmla="*/ 3102015 w 3287210"/>
              <a:gd name="connsiteY59" fmla="*/ 1203767 h 2384385"/>
              <a:gd name="connsiteX60" fmla="*/ 3148314 w 3287210"/>
              <a:gd name="connsiteY60" fmla="*/ 1134319 h 2384385"/>
              <a:gd name="connsiteX61" fmla="*/ 3183038 w 3287210"/>
              <a:gd name="connsiteY61" fmla="*/ 1030147 h 2384385"/>
              <a:gd name="connsiteX62" fmla="*/ 3252486 w 3287210"/>
              <a:gd name="connsiteY62" fmla="*/ 914400 h 2384385"/>
              <a:gd name="connsiteX63" fmla="*/ 3287210 w 3287210"/>
              <a:gd name="connsiteY63" fmla="*/ 821802 h 2384385"/>
              <a:gd name="connsiteX64" fmla="*/ 3252486 w 3287210"/>
              <a:gd name="connsiteY64" fmla="*/ 520861 h 2384385"/>
              <a:gd name="connsiteX65" fmla="*/ 3217762 w 3287210"/>
              <a:gd name="connsiteY65" fmla="*/ 462987 h 2384385"/>
              <a:gd name="connsiteX66" fmla="*/ 3159889 w 3287210"/>
              <a:gd name="connsiteY66" fmla="*/ 370390 h 2384385"/>
              <a:gd name="connsiteX67" fmla="*/ 3067291 w 3287210"/>
              <a:gd name="connsiteY67" fmla="*/ 324091 h 2384385"/>
              <a:gd name="connsiteX68" fmla="*/ 3020993 w 3287210"/>
              <a:gd name="connsiteY68" fmla="*/ 300942 h 2384385"/>
              <a:gd name="connsiteX69" fmla="*/ 2951544 w 3287210"/>
              <a:gd name="connsiteY69" fmla="*/ 277792 h 2384385"/>
              <a:gd name="connsiteX70" fmla="*/ 2835798 w 3287210"/>
              <a:gd name="connsiteY70" fmla="*/ 231493 h 2384385"/>
              <a:gd name="connsiteX71" fmla="*/ 2801074 w 3287210"/>
              <a:gd name="connsiteY71" fmla="*/ 219919 h 2384385"/>
              <a:gd name="connsiteX72" fmla="*/ 2708476 w 3287210"/>
              <a:gd name="connsiteY72" fmla="*/ 173620 h 2384385"/>
              <a:gd name="connsiteX73" fmla="*/ 2558005 w 3287210"/>
              <a:gd name="connsiteY73" fmla="*/ 127321 h 2384385"/>
              <a:gd name="connsiteX74" fmla="*/ 2511706 w 3287210"/>
              <a:gd name="connsiteY74" fmla="*/ 115747 h 2384385"/>
              <a:gd name="connsiteX75" fmla="*/ 2476982 w 3287210"/>
              <a:gd name="connsiteY75" fmla="*/ 104172 h 2384385"/>
              <a:gd name="connsiteX76" fmla="*/ 2407534 w 3287210"/>
              <a:gd name="connsiteY76" fmla="*/ 92597 h 2384385"/>
              <a:gd name="connsiteX77" fmla="*/ 2372810 w 3287210"/>
              <a:gd name="connsiteY77" fmla="*/ 81023 h 2384385"/>
              <a:gd name="connsiteX78" fmla="*/ 2210765 w 3287210"/>
              <a:gd name="connsiteY78" fmla="*/ 57873 h 2384385"/>
              <a:gd name="connsiteX79" fmla="*/ 2083443 w 3287210"/>
              <a:gd name="connsiteY79" fmla="*/ 46299 h 2384385"/>
              <a:gd name="connsiteX80" fmla="*/ 1828800 w 3287210"/>
              <a:gd name="connsiteY80" fmla="*/ 34724 h 2384385"/>
              <a:gd name="connsiteX81" fmla="*/ 1782501 w 3287210"/>
              <a:gd name="connsiteY81" fmla="*/ 23149 h 2384385"/>
              <a:gd name="connsiteX82" fmla="*/ 1481560 w 3287210"/>
              <a:gd name="connsiteY82" fmla="*/ 0 h 2384385"/>
              <a:gd name="connsiteX83" fmla="*/ 1192193 w 3287210"/>
              <a:gd name="connsiteY83" fmla="*/ 11574 h 2384385"/>
              <a:gd name="connsiteX84" fmla="*/ 1099595 w 3287210"/>
              <a:gd name="connsiteY84" fmla="*/ 34724 h 2384385"/>
              <a:gd name="connsiteX85" fmla="*/ 1064871 w 3287210"/>
              <a:gd name="connsiteY85" fmla="*/ 46299 h 2384385"/>
              <a:gd name="connsiteX86" fmla="*/ 1111170 w 3287210"/>
              <a:gd name="connsiteY86" fmla="*/ 69448 h 238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87210" h="2384385">
                <a:moveTo>
                  <a:pt x="1111170" y="69448"/>
                </a:moveTo>
                <a:cubicBezTo>
                  <a:pt x="1088021" y="79094"/>
                  <a:pt x="1153635" y="62778"/>
                  <a:pt x="925975" y="104172"/>
                </a:cubicBezTo>
                <a:cubicBezTo>
                  <a:pt x="913971" y="106355"/>
                  <a:pt x="903161" y="113100"/>
                  <a:pt x="891251" y="115747"/>
                </a:cubicBezTo>
                <a:cubicBezTo>
                  <a:pt x="868341" y="120838"/>
                  <a:pt x="844952" y="123463"/>
                  <a:pt x="821803" y="127321"/>
                </a:cubicBezTo>
                <a:cubicBezTo>
                  <a:pt x="806370" y="135038"/>
                  <a:pt x="791525" y="144063"/>
                  <a:pt x="775504" y="150471"/>
                </a:cubicBezTo>
                <a:cubicBezTo>
                  <a:pt x="752848" y="159534"/>
                  <a:pt x="706056" y="173620"/>
                  <a:pt x="706056" y="173620"/>
                </a:cubicBezTo>
                <a:cubicBezTo>
                  <a:pt x="659462" y="220212"/>
                  <a:pt x="711270" y="176346"/>
                  <a:pt x="636608" y="208344"/>
                </a:cubicBezTo>
                <a:cubicBezTo>
                  <a:pt x="623822" y="213824"/>
                  <a:pt x="613962" y="224591"/>
                  <a:pt x="601884" y="231493"/>
                </a:cubicBezTo>
                <a:cubicBezTo>
                  <a:pt x="586903" y="240054"/>
                  <a:pt x="570668" y="246263"/>
                  <a:pt x="555585" y="254643"/>
                </a:cubicBezTo>
                <a:cubicBezTo>
                  <a:pt x="535919" y="265569"/>
                  <a:pt x="517378" y="278442"/>
                  <a:pt x="497712" y="289367"/>
                </a:cubicBezTo>
                <a:cubicBezTo>
                  <a:pt x="482629" y="297747"/>
                  <a:pt x="466045" y="303371"/>
                  <a:pt x="451413" y="312516"/>
                </a:cubicBezTo>
                <a:cubicBezTo>
                  <a:pt x="435054" y="322740"/>
                  <a:pt x="421389" y="336883"/>
                  <a:pt x="405114" y="347240"/>
                </a:cubicBezTo>
                <a:cubicBezTo>
                  <a:pt x="335884" y="391295"/>
                  <a:pt x="339297" y="380375"/>
                  <a:pt x="289367" y="416688"/>
                </a:cubicBezTo>
                <a:cubicBezTo>
                  <a:pt x="258164" y="439381"/>
                  <a:pt x="224052" y="458856"/>
                  <a:pt x="196770" y="486137"/>
                </a:cubicBezTo>
                <a:cubicBezTo>
                  <a:pt x="189053" y="493853"/>
                  <a:pt x="182003" y="502300"/>
                  <a:pt x="173620" y="509286"/>
                </a:cubicBezTo>
                <a:cubicBezTo>
                  <a:pt x="144900" y="533219"/>
                  <a:pt x="122672" y="547110"/>
                  <a:pt x="92598" y="567159"/>
                </a:cubicBezTo>
                <a:cubicBezTo>
                  <a:pt x="77165" y="598025"/>
                  <a:pt x="54669" y="626278"/>
                  <a:pt x="46299" y="659757"/>
                </a:cubicBezTo>
                <a:cubicBezTo>
                  <a:pt x="42441" y="675190"/>
                  <a:pt x="39094" y="690759"/>
                  <a:pt x="34724" y="706055"/>
                </a:cubicBezTo>
                <a:cubicBezTo>
                  <a:pt x="31372" y="717787"/>
                  <a:pt x="26108" y="728943"/>
                  <a:pt x="23149" y="740780"/>
                </a:cubicBezTo>
                <a:cubicBezTo>
                  <a:pt x="18378" y="759866"/>
                  <a:pt x="15843" y="779448"/>
                  <a:pt x="11575" y="798653"/>
                </a:cubicBezTo>
                <a:cubicBezTo>
                  <a:pt x="8124" y="814182"/>
                  <a:pt x="3858" y="829519"/>
                  <a:pt x="0" y="844952"/>
                </a:cubicBezTo>
                <a:cubicBezTo>
                  <a:pt x="12562" y="951731"/>
                  <a:pt x="10904" y="1028359"/>
                  <a:pt x="46299" y="1122744"/>
                </a:cubicBezTo>
                <a:cubicBezTo>
                  <a:pt x="59642" y="1158324"/>
                  <a:pt x="67457" y="1198423"/>
                  <a:pt x="92598" y="1226916"/>
                </a:cubicBezTo>
                <a:cubicBezTo>
                  <a:pt x="127318" y="1266266"/>
                  <a:pt x="182812" y="1282407"/>
                  <a:pt x="219919" y="1319514"/>
                </a:cubicBezTo>
                <a:lnTo>
                  <a:pt x="300942" y="1400537"/>
                </a:lnTo>
                <a:cubicBezTo>
                  <a:pt x="316375" y="1415970"/>
                  <a:pt x="333607" y="1429792"/>
                  <a:pt x="347241" y="1446835"/>
                </a:cubicBezTo>
                <a:cubicBezTo>
                  <a:pt x="402229" y="1515572"/>
                  <a:pt x="372983" y="1491005"/>
                  <a:pt x="428263" y="1527858"/>
                </a:cubicBezTo>
                <a:cubicBezTo>
                  <a:pt x="451413" y="1558724"/>
                  <a:pt x="488355" y="1583025"/>
                  <a:pt x="497712" y="1620455"/>
                </a:cubicBezTo>
                <a:lnTo>
                  <a:pt x="520861" y="1713053"/>
                </a:lnTo>
                <a:cubicBezTo>
                  <a:pt x="524719" y="1809509"/>
                  <a:pt x="518784" y="1906857"/>
                  <a:pt x="532436" y="2002420"/>
                </a:cubicBezTo>
                <a:cubicBezTo>
                  <a:pt x="534751" y="2018625"/>
                  <a:pt x="556507" y="2024716"/>
                  <a:pt x="567160" y="2037144"/>
                </a:cubicBezTo>
                <a:cubicBezTo>
                  <a:pt x="623380" y="2102734"/>
                  <a:pt x="576530" y="2068010"/>
                  <a:pt x="648182" y="2118167"/>
                </a:cubicBezTo>
                <a:cubicBezTo>
                  <a:pt x="758297" y="2195248"/>
                  <a:pt x="673417" y="2141476"/>
                  <a:pt x="798653" y="2187615"/>
                </a:cubicBezTo>
                <a:cubicBezTo>
                  <a:pt x="1024454" y="2270804"/>
                  <a:pt x="847294" y="2230445"/>
                  <a:pt x="1076446" y="2268638"/>
                </a:cubicBezTo>
                <a:cubicBezTo>
                  <a:pt x="1099595" y="2280213"/>
                  <a:pt x="1121520" y="2294657"/>
                  <a:pt x="1145894" y="2303362"/>
                </a:cubicBezTo>
                <a:cubicBezTo>
                  <a:pt x="1175856" y="2314063"/>
                  <a:pt x="1207382" y="2319845"/>
                  <a:pt x="1238491" y="2326511"/>
                </a:cubicBezTo>
                <a:cubicBezTo>
                  <a:pt x="1265523" y="2332304"/>
                  <a:pt x="1365298" y="2346703"/>
                  <a:pt x="1388962" y="2349661"/>
                </a:cubicBezTo>
                <a:cubicBezTo>
                  <a:pt x="1423630" y="2353994"/>
                  <a:pt x="1458547" y="2356294"/>
                  <a:pt x="1493134" y="2361235"/>
                </a:cubicBezTo>
                <a:cubicBezTo>
                  <a:pt x="1512610" y="2364017"/>
                  <a:pt x="1531487" y="2370370"/>
                  <a:pt x="1551008" y="2372810"/>
                </a:cubicBezTo>
                <a:cubicBezTo>
                  <a:pt x="1593294" y="2378096"/>
                  <a:pt x="1635889" y="2380527"/>
                  <a:pt x="1678329" y="2384385"/>
                </a:cubicBezTo>
                <a:cubicBezTo>
                  <a:pt x="1821084" y="2380527"/>
                  <a:pt x="1964301" y="2384920"/>
                  <a:pt x="2106593" y="2372810"/>
                </a:cubicBezTo>
                <a:cubicBezTo>
                  <a:pt x="2146729" y="2369394"/>
                  <a:pt x="2183608" y="2349152"/>
                  <a:pt x="2222339" y="2338086"/>
                </a:cubicBezTo>
                <a:cubicBezTo>
                  <a:pt x="2295884" y="2317073"/>
                  <a:pt x="2243014" y="2339323"/>
                  <a:pt x="2314937" y="2303362"/>
                </a:cubicBezTo>
                <a:cubicBezTo>
                  <a:pt x="2395219" y="2223080"/>
                  <a:pt x="2294486" y="2321257"/>
                  <a:pt x="2407534" y="2222339"/>
                </a:cubicBezTo>
                <a:cubicBezTo>
                  <a:pt x="2419853" y="2211560"/>
                  <a:pt x="2429683" y="2198094"/>
                  <a:pt x="2442258" y="2187615"/>
                </a:cubicBezTo>
                <a:cubicBezTo>
                  <a:pt x="2469266" y="2165109"/>
                  <a:pt x="2480322" y="2169049"/>
                  <a:pt x="2500132" y="2141316"/>
                </a:cubicBezTo>
                <a:cubicBezTo>
                  <a:pt x="2513208" y="2123009"/>
                  <a:pt x="2521044" y="2101201"/>
                  <a:pt x="2534856" y="2083443"/>
                </a:cubicBezTo>
                <a:cubicBezTo>
                  <a:pt x="2548256" y="2066215"/>
                  <a:pt x="2566783" y="2053569"/>
                  <a:pt x="2581155" y="2037144"/>
                </a:cubicBezTo>
                <a:cubicBezTo>
                  <a:pt x="2621524" y="1991008"/>
                  <a:pt x="2615112" y="1986208"/>
                  <a:pt x="2650603" y="1932972"/>
                </a:cubicBezTo>
                <a:cubicBezTo>
                  <a:pt x="2661304" y="1916921"/>
                  <a:pt x="2675958" y="1903537"/>
                  <a:pt x="2685327" y="1886673"/>
                </a:cubicBezTo>
                <a:cubicBezTo>
                  <a:pt x="2695417" y="1868511"/>
                  <a:pt x="2696561" y="1845821"/>
                  <a:pt x="2708476" y="1828800"/>
                </a:cubicBezTo>
                <a:cubicBezTo>
                  <a:pt x="2724121" y="1806450"/>
                  <a:pt x="2749306" y="1792229"/>
                  <a:pt x="2766349" y="1770926"/>
                </a:cubicBezTo>
                <a:cubicBezTo>
                  <a:pt x="2780403" y="1753359"/>
                  <a:pt x="2787576" y="1731051"/>
                  <a:pt x="2801074" y="1713053"/>
                </a:cubicBezTo>
                <a:cubicBezTo>
                  <a:pt x="2810896" y="1699958"/>
                  <a:pt x="2825748" y="1691250"/>
                  <a:pt x="2835798" y="1678329"/>
                </a:cubicBezTo>
                <a:cubicBezTo>
                  <a:pt x="2852879" y="1656368"/>
                  <a:pt x="2866141" y="1631674"/>
                  <a:pt x="2882096" y="1608881"/>
                </a:cubicBezTo>
                <a:cubicBezTo>
                  <a:pt x="2893159" y="1593077"/>
                  <a:pt x="2907451" y="1579445"/>
                  <a:pt x="2916820" y="1562582"/>
                </a:cubicBezTo>
                <a:cubicBezTo>
                  <a:pt x="2926910" y="1544420"/>
                  <a:pt x="2929880" y="1522871"/>
                  <a:pt x="2939970" y="1504709"/>
                </a:cubicBezTo>
                <a:cubicBezTo>
                  <a:pt x="2949339" y="1487846"/>
                  <a:pt x="2966067" y="1475665"/>
                  <a:pt x="2974694" y="1458410"/>
                </a:cubicBezTo>
                <a:cubicBezTo>
                  <a:pt x="2993278" y="1421243"/>
                  <a:pt x="2997943" y="1377239"/>
                  <a:pt x="3020993" y="1342663"/>
                </a:cubicBezTo>
                <a:cubicBezTo>
                  <a:pt x="3149261" y="1150258"/>
                  <a:pt x="2991950" y="1392449"/>
                  <a:pt x="3102015" y="1203767"/>
                </a:cubicBezTo>
                <a:cubicBezTo>
                  <a:pt x="3116034" y="1179735"/>
                  <a:pt x="3132881" y="1157468"/>
                  <a:pt x="3148314" y="1134319"/>
                </a:cubicBezTo>
                <a:cubicBezTo>
                  <a:pt x="3158384" y="1094038"/>
                  <a:pt x="3162528" y="1068604"/>
                  <a:pt x="3183038" y="1030147"/>
                </a:cubicBezTo>
                <a:cubicBezTo>
                  <a:pt x="3204212" y="990446"/>
                  <a:pt x="3236688" y="956530"/>
                  <a:pt x="3252486" y="914400"/>
                </a:cubicBezTo>
                <a:lnTo>
                  <a:pt x="3287210" y="821802"/>
                </a:lnTo>
                <a:cubicBezTo>
                  <a:pt x="3272756" y="518255"/>
                  <a:pt x="3306247" y="664222"/>
                  <a:pt x="3252486" y="520861"/>
                </a:cubicBezTo>
                <a:cubicBezTo>
                  <a:pt x="3234455" y="472777"/>
                  <a:pt x="3252228" y="497453"/>
                  <a:pt x="3217762" y="462987"/>
                </a:cubicBezTo>
                <a:cubicBezTo>
                  <a:pt x="3202411" y="432284"/>
                  <a:pt x="3186602" y="393764"/>
                  <a:pt x="3159889" y="370390"/>
                </a:cubicBezTo>
                <a:cubicBezTo>
                  <a:pt x="3111594" y="328133"/>
                  <a:pt x="3112489" y="343462"/>
                  <a:pt x="3067291" y="324091"/>
                </a:cubicBezTo>
                <a:cubicBezTo>
                  <a:pt x="3051432" y="317294"/>
                  <a:pt x="3037013" y="307350"/>
                  <a:pt x="3020993" y="300942"/>
                </a:cubicBezTo>
                <a:cubicBezTo>
                  <a:pt x="2998336" y="291879"/>
                  <a:pt x="2973370" y="288705"/>
                  <a:pt x="2951544" y="277792"/>
                </a:cubicBezTo>
                <a:cubicBezTo>
                  <a:pt x="2883424" y="243732"/>
                  <a:pt x="2921610" y="260097"/>
                  <a:pt x="2835798" y="231493"/>
                </a:cubicBezTo>
                <a:lnTo>
                  <a:pt x="2801074" y="219919"/>
                </a:lnTo>
                <a:cubicBezTo>
                  <a:pt x="2756704" y="175549"/>
                  <a:pt x="2797144" y="209087"/>
                  <a:pt x="2708476" y="173620"/>
                </a:cubicBezTo>
                <a:cubicBezTo>
                  <a:pt x="2621066" y="138656"/>
                  <a:pt x="2670754" y="155508"/>
                  <a:pt x="2558005" y="127321"/>
                </a:cubicBezTo>
                <a:cubicBezTo>
                  <a:pt x="2542572" y="123463"/>
                  <a:pt x="2526798" y="120778"/>
                  <a:pt x="2511706" y="115747"/>
                </a:cubicBezTo>
                <a:cubicBezTo>
                  <a:pt x="2500131" y="111889"/>
                  <a:pt x="2488892" y="106819"/>
                  <a:pt x="2476982" y="104172"/>
                </a:cubicBezTo>
                <a:cubicBezTo>
                  <a:pt x="2454072" y="99081"/>
                  <a:pt x="2430444" y="97688"/>
                  <a:pt x="2407534" y="92597"/>
                </a:cubicBezTo>
                <a:cubicBezTo>
                  <a:pt x="2395624" y="89950"/>
                  <a:pt x="2384720" y="83670"/>
                  <a:pt x="2372810" y="81023"/>
                </a:cubicBezTo>
                <a:cubicBezTo>
                  <a:pt x="2334994" y="72620"/>
                  <a:pt x="2244056" y="61377"/>
                  <a:pt x="2210765" y="57873"/>
                </a:cubicBezTo>
                <a:cubicBezTo>
                  <a:pt x="2168383" y="53412"/>
                  <a:pt x="2125981" y="48877"/>
                  <a:pt x="2083443" y="46299"/>
                </a:cubicBezTo>
                <a:cubicBezTo>
                  <a:pt x="1998630" y="41159"/>
                  <a:pt x="1913681" y="38582"/>
                  <a:pt x="1828800" y="34724"/>
                </a:cubicBezTo>
                <a:cubicBezTo>
                  <a:pt x="1813367" y="30866"/>
                  <a:pt x="1798330" y="24732"/>
                  <a:pt x="1782501" y="23149"/>
                </a:cubicBezTo>
                <a:cubicBezTo>
                  <a:pt x="1682390" y="13138"/>
                  <a:pt x="1481560" y="0"/>
                  <a:pt x="1481560" y="0"/>
                </a:cubicBezTo>
                <a:cubicBezTo>
                  <a:pt x="1385104" y="3858"/>
                  <a:pt x="1288329" y="2834"/>
                  <a:pt x="1192193" y="11574"/>
                </a:cubicBezTo>
                <a:cubicBezTo>
                  <a:pt x="1160508" y="14454"/>
                  <a:pt x="1129778" y="24663"/>
                  <a:pt x="1099595" y="34724"/>
                </a:cubicBezTo>
                <a:cubicBezTo>
                  <a:pt x="1088020" y="38582"/>
                  <a:pt x="1068729" y="34724"/>
                  <a:pt x="1064871" y="46299"/>
                </a:cubicBezTo>
                <a:cubicBezTo>
                  <a:pt x="1061420" y="56652"/>
                  <a:pt x="1134319" y="59802"/>
                  <a:pt x="1111170" y="6944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09C40-7627-629F-3186-DE8C105AAEE2}"/>
              </a:ext>
            </a:extLst>
          </p:cNvPr>
          <p:cNvSpPr/>
          <p:nvPr/>
        </p:nvSpPr>
        <p:spPr>
          <a:xfrm>
            <a:off x="6333893" y="80288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88C20E-6EC9-2E73-5A7B-CB462EF79BA8}"/>
              </a:ext>
            </a:extLst>
          </p:cNvPr>
          <p:cNvSpPr/>
          <p:nvPr/>
        </p:nvSpPr>
        <p:spPr>
          <a:xfrm>
            <a:off x="6597496" y="7028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5485AC-6642-3C48-05F4-16823B92983F}"/>
              </a:ext>
            </a:extLst>
          </p:cNvPr>
          <p:cNvSpPr/>
          <p:nvPr/>
        </p:nvSpPr>
        <p:spPr>
          <a:xfrm>
            <a:off x="6849011" y="97708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D00418-7CBC-B1D9-73AD-28CC8BC21456}"/>
              </a:ext>
            </a:extLst>
          </p:cNvPr>
          <p:cNvSpPr/>
          <p:nvPr/>
        </p:nvSpPr>
        <p:spPr>
          <a:xfrm>
            <a:off x="6525013" y="10644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BE5352-DF86-9BA0-E9B2-14E556F37AF4}"/>
              </a:ext>
            </a:extLst>
          </p:cNvPr>
          <p:cNvSpPr/>
          <p:nvPr/>
        </p:nvSpPr>
        <p:spPr>
          <a:xfrm>
            <a:off x="6771890" y="141256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D88B85-542D-0590-EA41-FB70FF026F21}"/>
              </a:ext>
            </a:extLst>
          </p:cNvPr>
          <p:cNvSpPr/>
          <p:nvPr/>
        </p:nvSpPr>
        <p:spPr>
          <a:xfrm>
            <a:off x="7184485" y="135182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487B3B-5E1D-0D0A-167B-D47F3F63A653}"/>
              </a:ext>
            </a:extLst>
          </p:cNvPr>
          <p:cNvSpPr/>
          <p:nvPr/>
        </p:nvSpPr>
        <p:spPr>
          <a:xfrm>
            <a:off x="7279655" y="73040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CA492F-EB4C-BABB-2BAD-AE739AF2E851}"/>
              </a:ext>
            </a:extLst>
          </p:cNvPr>
          <p:cNvSpPr/>
          <p:nvPr/>
        </p:nvSpPr>
        <p:spPr>
          <a:xfrm>
            <a:off x="7696431" y="8638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373DB72-F282-2219-F98A-F48710404DF5}"/>
              </a:ext>
            </a:extLst>
          </p:cNvPr>
          <p:cNvSpPr/>
          <p:nvPr/>
        </p:nvSpPr>
        <p:spPr>
          <a:xfrm>
            <a:off x="7897502" y="58543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27F321-1B09-5228-E283-180D3A003E18}"/>
              </a:ext>
            </a:extLst>
          </p:cNvPr>
          <p:cNvSpPr/>
          <p:nvPr/>
        </p:nvSpPr>
        <p:spPr>
          <a:xfrm>
            <a:off x="7547536" y="410099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7CDD00-3D17-0274-C63E-FD25B26F8E29}"/>
              </a:ext>
            </a:extLst>
          </p:cNvPr>
          <p:cNvSpPr/>
          <p:nvPr/>
        </p:nvSpPr>
        <p:spPr>
          <a:xfrm>
            <a:off x="7634511" y="139930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5D938D-558E-2279-75E4-67FD3E274F63}"/>
              </a:ext>
            </a:extLst>
          </p:cNvPr>
          <p:cNvSpPr/>
          <p:nvPr/>
        </p:nvSpPr>
        <p:spPr>
          <a:xfrm>
            <a:off x="7310513" y="1486625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E0B7C4-9DA4-321A-BFED-5BAE19FC89DE}"/>
              </a:ext>
            </a:extLst>
          </p:cNvPr>
          <p:cNvSpPr/>
          <p:nvPr/>
        </p:nvSpPr>
        <p:spPr>
          <a:xfrm>
            <a:off x="7557390" y="183478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495568-FA74-4705-323B-FE35C52245D9}"/>
              </a:ext>
            </a:extLst>
          </p:cNvPr>
          <p:cNvSpPr/>
          <p:nvPr/>
        </p:nvSpPr>
        <p:spPr>
          <a:xfrm>
            <a:off x="7969985" y="1774042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F5884-542D-0190-1219-17D50C1AABB6}"/>
              </a:ext>
            </a:extLst>
          </p:cNvPr>
          <p:cNvSpPr/>
          <p:nvPr/>
        </p:nvSpPr>
        <p:spPr>
          <a:xfrm>
            <a:off x="8065155" y="115262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320EAD-788E-7CCA-C9A9-AA2BE86CA6FE}"/>
              </a:ext>
            </a:extLst>
          </p:cNvPr>
          <p:cNvSpPr/>
          <p:nvPr/>
        </p:nvSpPr>
        <p:spPr>
          <a:xfrm>
            <a:off x="8481931" y="128605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73AD89-5539-2A28-93A7-408A4008F93F}"/>
              </a:ext>
            </a:extLst>
          </p:cNvPr>
          <p:cNvSpPr/>
          <p:nvPr/>
        </p:nvSpPr>
        <p:spPr>
          <a:xfrm>
            <a:off x="8683002" y="100765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3CB2662-4CEA-D852-0BAF-1B1667F97E5A}"/>
              </a:ext>
            </a:extLst>
          </p:cNvPr>
          <p:cNvSpPr/>
          <p:nvPr/>
        </p:nvSpPr>
        <p:spPr>
          <a:xfrm>
            <a:off x="7083250" y="149949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603AB0-A8C0-E8E6-7458-99B462E0371B}"/>
              </a:ext>
            </a:extLst>
          </p:cNvPr>
          <p:cNvSpPr/>
          <p:nvPr/>
        </p:nvSpPr>
        <p:spPr>
          <a:xfrm>
            <a:off x="7975509" y="2076010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8CCEA37-B83C-39C6-1A19-EBB9C4E007CA}"/>
              </a:ext>
            </a:extLst>
          </p:cNvPr>
          <p:cNvSpPr/>
          <p:nvPr/>
        </p:nvSpPr>
        <p:spPr>
          <a:xfrm>
            <a:off x="7010767" y="1861076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9055A20-56C2-76FE-E283-09C6645E38AC}"/>
              </a:ext>
            </a:extLst>
          </p:cNvPr>
          <p:cNvSpPr/>
          <p:nvPr/>
        </p:nvSpPr>
        <p:spPr>
          <a:xfrm>
            <a:off x="7257644" y="220923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89F4A71-5200-0FAE-5585-2CE35608F122}"/>
              </a:ext>
            </a:extLst>
          </p:cNvPr>
          <p:cNvSpPr/>
          <p:nvPr/>
        </p:nvSpPr>
        <p:spPr>
          <a:xfrm>
            <a:off x="7670239" y="2148493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0830D4-7C33-EE72-EDEC-11B07409B4DC}"/>
              </a:ext>
            </a:extLst>
          </p:cNvPr>
          <p:cNvSpPr/>
          <p:nvPr/>
        </p:nvSpPr>
        <p:spPr>
          <a:xfrm>
            <a:off x="7765409" y="1527074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CE1B93-3DAE-8489-55DB-9500B643BDF9}"/>
              </a:ext>
            </a:extLst>
          </p:cNvPr>
          <p:cNvSpPr/>
          <p:nvPr/>
        </p:nvSpPr>
        <p:spPr>
          <a:xfrm>
            <a:off x="8182185" y="1660507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AA4F0C-4523-C25A-15DC-38124330CA2A}"/>
              </a:ext>
            </a:extLst>
          </p:cNvPr>
          <p:cNvSpPr/>
          <p:nvPr/>
        </p:nvSpPr>
        <p:spPr>
          <a:xfrm>
            <a:off x="8383256" y="1382108"/>
            <a:ext cx="144966" cy="144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AF31D-DDB7-AF08-6E6F-D25ED58AEB41}"/>
              </a:ext>
            </a:extLst>
          </p:cNvPr>
          <p:cNvSpPr txBox="1"/>
          <p:nvPr/>
        </p:nvSpPr>
        <p:spPr>
          <a:xfrm>
            <a:off x="8489414" y="3270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51C5433-059B-4B5D-2B9F-6B05EF69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4460"/>
            <a:ext cx="5486400" cy="571500"/>
          </a:xfrm>
          <a:prstGeom prst="rect">
            <a:avLst/>
          </a:prstGeom>
        </p:spPr>
      </p:pic>
      <p:sp>
        <p:nvSpPr>
          <p:cNvPr id="51" name="Freeform 50">
            <a:extLst>
              <a:ext uri="{FF2B5EF4-FFF2-40B4-BE49-F238E27FC236}">
                <a16:creationId xmlns:a16="http://schemas.microsoft.com/office/drawing/2014/main" id="{F1A37A63-7DD6-FFC3-1720-382E90577E8A}"/>
              </a:ext>
            </a:extLst>
          </p:cNvPr>
          <p:cNvSpPr/>
          <p:nvPr/>
        </p:nvSpPr>
        <p:spPr>
          <a:xfrm>
            <a:off x="5988205" y="245327"/>
            <a:ext cx="1260088" cy="1248936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52435020-D2B7-3F5E-1BF2-F2D40A877F28}"/>
              </a:ext>
            </a:extLst>
          </p:cNvPr>
          <p:cNvSpPr/>
          <p:nvPr/>
        </p:nvSpPr>
        <p:spPr>
          <a:xfrm rot="20078260">
            <a:off x="6375883" y="1181723"/>
            <a:ext cx="1260088" cy="1016205"/>
          </a:xfrm>
          <a:custGeom>
            <a:avLst/>
            <a:gdLst>
              <a:gd name="connsiteX0" fmla="*/ 925551 w 1260088"/>
              <a:gd name="connsiteY0" fmla="*/ 0 h 1248936"/>
              <a:gd name="connsiteX1" fmla="*/ 1037063 w 1260088"/>
              <a:gd name="connsiteY1" fmla="*/ 66907 h 1248936"/>
              <a:gd name="connsiteX2" fmla="*/ 1070517 w 1260088"/>
              <a:gd name="connsiteY2" fmla="*/ 78058 h 1248936"/>
              <a:gd name="connsiteX3" fmla="*/ 1137424 w 1260088"/>
              <a:gd name="connsiteY3" fmla="*/ 144966 h 1248936"/>
              <a:gd name="connsiteX4" fmla="*/ 1182029 w 1260088"/>
              <a:gd name="connsiteY4" fmla="*/ 189571 h 1248936"/>
              <a:gd name="connsiteX5" fmla="*/ 1204332 w 1260088"/>
              <a:gd name="connsiteY5" fmla="*/ 223024 h 1248936"/>
              <a:gd name="connsiteX6" fmla="*/ 1226634 w 1260088"/>
              <a:gd name="connsiteY6" fmla="*/ 289932 h 1248936"/>
              <a:gd name="connsiteX7" fmla="*/ 1237785 w 1260088"/>
              <a:gd name="connsiteY7" fmla="*/ 345688 h 1248936"/>
              <a:gd name="connsiteX8" fmla="*/ 1260088 w 1260088"/>
              <a:gd name="connsiteY8" fmla="*/ 446049 h 1248936"/>
              <a:gd name="connsiteX9" fmla="*/ 1248936 w 1260088"/>
              <a:gd name="connsiteY9" fmla="*/ 568712 h 1248936"/>
              <a:gd name="connsiteX10" fmla="*/ 1237785 w 1260088"/>
              <a:gd name="connsiteY10" fmla="*/ 613317 h 1248936"/>
              <a:gd name="connsiteX11" fmla="*/ 1204332 w 1260088"/>
              <a:gd name="connsiteY11" fmla="*/ 691375 h 1248936"/>
              <a:gd name="connsiteX12" fmla="*/ 1182029 w 1260088"/>
              <a:gd name="connsiteY12" fmla="*/ 713678 h 1248936"/>
              <a:gd name="connsiteX13" fmla="*/ 1126273 w 1260088"/>
              <a:gd name="connsiteY13" fmla="*/ 814039 h 1248936"/>
              <a:gd name="connsiteX14" fmla="*/ 1081668 w 1260088"/>
              <a:gd name="connsiteY14" fmla="*/ 869795 h 1248936"/>
              <a:gd name="connsiteX15" fmla="*/ 1003610 w 1260088"/>
              <a:gd name="connsiteY15" fmla="*/ 914400 h 1248936"/>
              <a:gd name="connsiteX16" fmla="*/ 936702 w 1260088"/>
              <a:gd name="connsiteY16" fmla="*/ 947853 h 1248936"/>
              <a:gd name="connsiteX17" fmla="*/ 869795 w 1260088"/>
              <a:gd name="connsiteY17" fmla="*/ 992458 h 1248936"/>
              <a:gd name="connsiteX18" fmla="*/ 802888 w 1260088"/>
              <a:gd name="connsiteY18" fmla="*/ 1014761 h 1248936"/>
              <a:gd name="connsiteX19" fmla="*/ 769434 w 1260088"/>
              <a:gd name="connsiteY19" fmla="*/ 1037063 h 1248936"/>
              <a:gd name="connsiteX20" fmla="*/ 702527 w 1260088"/>
              <a:gd name="connsiteY20" fmla="*/ 1059366 h 1248936"/>
              <a:gd name="connsiteX21" fmla="*/ 624468 w 1260088"/>
              <a:gd name="connsiteY21" fmla="*/ 1081668 h 1248936"/>
              <a:gd name="connsiteX22" fmla="*/ 579863 w 1260088"/>
              <a:gd name="connsiteY22" fmla="*/ 1103971 h 1248936"/>
              <a:gd name="connsiteX23" fmla="*/ 501805 w 1260088"/>
              <a:gd name="connsiteY23" fmla="*/ 1126273 h 1248936"/>
              <a:gd name="connsiteX24" fmla="*/ 468351 w 1260088"/>
              <a:gd name="connsiteY24" fmla="*/ 1137424 h 1248936"/>
              <a:gd name="connsiteX25" fmla="*/ 412595 w 1260088"/>
              <a:gd name="connsiteY25" fmla="*/ 1148575 h 1248936"/>
              <a:gd name="connsiteX26" fmla="*/ 379141 w 1260088"/>
              <a:gd name="connsiteY26" fmla="*/ 1159727 h 1248936"/>
              <a:gd name="connsiteX27" fmla="*/ 200722 w 1260088"/>
              <a:gd name="connsiteY27" fmla="*/ 1182029 h 1248936"/>
              <a:gd name="connsiteX28" fmla="*/ 111512 w 1260088"/>
              <a:gd name="connsiteY28" fmla="*/ 1204332 h 1248936"/>
              <a:gd name="connsiteX29" fmla="*/ 44605 w 1260088"/>
              <a:gd name="connsiteY29" fmla="*/ 1226634 h 1248936"/>
              <a:gd name="connsiteX30" fmla="*/ 0 w 1260088"/>
              <a:gd name="connsiteY30" fmla="*/ 1248936 h 12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60088" h="1248936">
                <a:moveTo>
                  <a:pt x="925551" y="0"/>
                </a:moveTo>
                <a:cubicBezTo>
                  <a:pt x="962722" y="22302"/>
                  <a:pt x="998896" y="46356"/>
                  <a:pt x="1037063" y="66907"/>
                </a:cubicBezTo>
                <a:cubicBezTo>
                  <a:pt x="1047413" y="72480"/>
                  <a:pt x="1061239" y="70841"/>
                  <a:pt x="1070517" y="78058"/>
                </a:cubicBezTo>
                <a:cubicBezTo>
                  <a:pt x="1095414" y="97422"/>
                  <a:pt x="1115121" y="122663"/>
                  <a:pt x="1137424" y="144966"/>
                </a:cubicBezTo>
                <a:lnTo>
                  <a:pt x="1182029" y="189571"/>
                </a:lnTo>
                <a:lnTo>
                  <a:pt x="1204332" y="223024"/>
                </a:lnTo>
                <a:cubicBezTo>
                  <a:pt x="1211766" y="245327"/>
                  <a:pt x="1222024" y="266880"/>
                  <a:pt x="1226634" y="289932"/>
                </a:cubicBezTo>
                <a:cubicBezTo>
                  <a:pt x="1230351" y="308517"/>
                  <a:pt x="1233674" y="327186"/>
                  <a:pt x="1237785" y="345688"/>
                </a:cubicBezTo>
                <a:cubicBezTo>
                  <a:pt x="1269295" y="487485"/>
                  <a:pt x="1226437" y="277808"/>
                  <a:pt x="1260088" y="446049"/>
                </a:cubicBezTo>
                <a:cubicBezTo>
                  <a:pt x="1256371" y="486937"/>
                  <a:pt x="1254362" y="528016"/>
                  <a:pt x="1248936" y="568712"/>
                </a:cubicBezTo>
                <a:cubicBezTo>
                  <a:pt x="1246910" y="583903"/>
                  <a:pt x="1241995" y="598581"/>
                  <a:pt x="1237785" y="613317"/>
                </a:cubicBezTo>
                <a:cubicBezTo>
                  <a:pt x="1230351" y="639337"/>
                  <a:pt x="1219201" y="669072"/>
                  <a:pt x="1204332" y="691375"/>
                </a:cubicBezTo>
                <a:cubicBezTo>
                  <a:pt x="1198500" y="700123"/>
                  <a:pt x="1189463" y="706244"/>
                  <a:pt x="1182029" y="713678"/>
                </a:cubicBezTo>
                <a:cubicBezTo>
                  <a:pt x="1162402" y="772562"/>
                  <a:pt x="1177399" y="737350"/>
                  <a:pt x="1126273" y="814039"/>
                </a:cubicBezTo>
                <a:cubicBezTo>
                  <a:pt x="1109710" y="838883"/>
                  <a:pt x="1104371" y="851633"/>
                  <a:pt x="1081668" y="869795"/>
                </a:cubicBezTo>
                <a:cubicBezTo>
                  <a:pt x="1047709" y="896962"/>
                  <a:pt x="1043673" y="891507"/>
                  <a:pt x="1003610" y="914400"/>
                </a:cubicBezTo>
                <a:cubicBezTo>
                  <a:pt x="943086" y="948985"/>
                  <a:pt x="998035" y="927409"/>
                  <a:pt x="936702" y="947853"/>
                </a:cubicBezTo>
                <a:cubicBezTo>
                  <a:pt x="914400" y="962721"/>
                  <a:pt x="895224" y="983982"/>
                  <a:pt x="869795" y="992458"/>
                </a:cubicBezTo>
                <a:cubicBezTo>
                  <a:pt x="847493" y="999892"/>
                  <a:pt x="822449" y="1001721"/>
                  <a:pt x="802888" y="1014761"/>
                </a:cubicBezTo>
                <a:cubicBezTo>
                  <a:pt x="791737" y="1022195"/>
                  <a:pt x="781681" y="1031620"/>
                  <a:pt x="769434" y="1037063"/>
                </a:cubicBezTo>
                <a:cubicBezTo>
                  <a:pt x="747951" y="1046611"/>
                  <a:pt x="724829" y="1051932"/>
                  <a:pt x="702527" y="1059366"/>
                </a:cubicBezTo>
                <a:cubicBezTo>
                  <a:pt x="654541" y="1075361"/>
                  <a:pt x="680467" y="1067669"/>
                  <a:pt x="624468" y="1081668"/>
                </a:cubicBezTo>
                <a:cubicBezTo>
                  <a:pt x="609600" y="1089102"/>
                  <a:pt x="595142" y="1097423"/>
                  <a:pt x="579863" y="1103971"/>
                </a:cubicBezTo>
                <a:cubicBezTo>
                  <a:pt x="553127" y="1115429"/>
                  <a:pt x="530097" y="1118190"/>
                  <a:pt x="501805" y="1126273"/>
                </a:cubicBezTo>
                <a:cubicBezTo>
                  <a:pt x="490503" y="1129502"/>
                  <a:pt x="479755" y="1134573"/>
                  <a:pt x="468351" y="1137424"/>
                </a:cubicBezTo>
                <a:cubicBezTo>
                  <a:pt x="449963" y="1142021"/>
                  <a:pt x="430982" y="1143978"/>
                  <a:pt x="412595" y="1148575"/>
                </a:cubicBezTo>
                <a:cubicBezTo>
                  <a:pt x="401191" y="1151426"/>
                  <a:pt x="390752" y="1157894"/>
                  <a:pt x="379141" y="1159727"/>
                </a:cubicBezTo>
                <a:cubicBezTo>
                  <a:pt x="319939" y="1169075"/>
                  <a:pt x="200722" y="1182029"/>
                  <a:pt x="200722" y="1182029"/>
                </a:cubicBezTo>
                <a:cubicBezTo>
                  <a:pt x="99211" y="1215865"/>
                  <a:pt x="259539" y="1163960"/>
                  <a:pt x="111512" y="1204332"/>
                </a:cubicBezTo>
                <a:cubicBezTo>
                  <a:pt x="88832" y="1210518"/>
                  <a:pt x="66907" y="1219200"/>
                  <a:pt x="44605" y="1226634"/>
                </a:cubicBezTo>
                <a:cubicBezTo>
                  <a:pt x="6164" y="1239447"/>
                  <a:pt x="19463" y="1229473"/>
                  <a:pt x="0" y="124893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5821F003-6043-AE3D-749E-E9EBFF620FF9}"/>
              </a:ext>
            </a:extLst>
          </p:cNvPr>
          <p:cNvSpPr/>
          <p:nvPr/>
        </p:nvSpPr>
        <p:spPr>
          <a:xfrm>
            <a:off x="7549376" y="1304693"/>
            <a:ext cx="1170878" cy="434897"/>
          </a:xfrm>
          <a:custGeom>
            <a:avLst/>
            <a:gdLst>
              <a:gd name="connsiteX0" fmla="*/ 0 w 1170878"/>
              <a:gd name="connsiteY0" fmla="*/ 44605 h 434897"/>
              <a:gd name="connsiteX1" fmla="*/ 144965 w 1170878"/>
              <a:gd name="connsiteY1" fmla="*/ 0 h 434897"/>
              <a:gd name="connsiteX2" fmla="*/ 211873 w 1170878"/>
              <a:gd name="connsiteY2" fmla="*/ 11151 h 434897"/>
              <a:gd name="connsiteX3" fmla="*/ 301083 w 1170878"/>
              <a:gd name="connsiteY3" fmla="*/ 44605 h 434897"/>
              <a:gd name="connsiteX4" fmla="*/ 390292 w 1170878"/>
              <a:gd name="connsiteY4" fmla="*/ 78058 h 434897"/>
              <a:gd name="connsiteX5" fmla="*/ 457200 w 1170878"/>
              <a:gd name="connsiteY5" fmla="*/ 111512 h 434897"/>
              <a:gd name="connsiteX6" fmla="*/ 490653 w 1170878"/>
              <a:gd name="connsiteY6" fmla="*/ 133814 h 434897"/>
              <a:gd name="connsiteX7" fmla="*/ 535258 w 1170878"/>
              <a:gd name="connsiteY7" fmla="*/ 156117 h 434897"/>
              <a:gd name="connsiteX8" fmla="*/ 591014 w 1170878"/>
              <a:gd name="connsiteY8" fmla="*/ 189570 h 434897"/>
              <a:gd name="connsiteX9" fmla="*/ 669073 w 1170878"/>
              <a:gd name="connsiteY9" fmla="*/ 234175 h 434897"/>
              <a:gd name="connsiteX10" fmla="*/ 702526 w 1170878"/>
              <a:gd name="connsiteY10" fmla="*/ 245327 h 434897"/>
              <a:gd name="connsiteX11" fmla="*/ 735980 w 1170878"/>
              <a:gd name="connsiteY11" fmla="*/ 267629 h 434897"/>
              <a:gd name="connsiteX12" fmla="*/ 769434 w 1170878"/>
              <a:gd name="connsiteY12" fmla="*/ 278780 h 434897"/>
              <a:gd name="connsiteX13" fmla="*/ 814039 w 1170878"/>
              <a:gd name="connsiteY13" fmla="*/ 301083 h 434897"/>
              <a:gd name="connsiteX14" fmla="*/ 880946 w 1170878"/>
              <a:gd name="connsiteY14" fmla="*/ 323385 h 434897"/>
              <a:gd name="connsiteX15" fmla="*/ 959004 w 1170878"/>
              <a:gd name="connsiteY15" fmla="*/ 356839 h 434897"/>
              <a:gd name="connsiteX16" fmla="*/ 1025912 w 1170878"/>
              <a:gd name="connsiteY16" fmla="*/ 390292 h 434897"/>
              <a:gd name="connsiteX17" fmla="*/ 1092819 w 1170878"/>
              <a:gd name="connsiteY17" fmla="*/ 412595 h 434897"/>
              <a:gd name="connsiteX18" fmla="*/ 1137424 w 1170878"/>
              <a:gd name="connsiteY18" fmla="*/ 423746 h 434897"/>
              <a:gd name="connsiteX19" fmla="*/ 1170878 w 1170878"/>
              <a:gd name="connsiteY19" fmla="*/ 434897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0878" h="434897">
                <a:moveTo>
                  <a:pt x="0" y="44605"/>
                </a:moveTo>
                <a:cubicBezTo>
                  <a:pt x="52669" y="22032"/>
                  <a:pt x="87012" y="0"/>
                  <a:pt x="144965" y="0"/>
                </a:cubicBezTo>
                <a:cubicBezTo>
                  <a:pt x="167575" y="0"/>
                  <a:pt x="189570" y="7434"/>
                  <a:pt x="211873" y="11151"/>
                </a:cubicBezTo>
                <a:cubicBezTo>
                  <a:pt x="336063" y="73245"/>
                  <a:pt x="179615" y="-946"/>
                  <a:pt x="301083" y="44605"/>
                </a:cubicBezTo>
                <a:cubicBezTo>
                  <a:pt x="417698" y="88336"/>
                  <a:pt x="275807" y="49437"/>
                  <a:pt x="390292" y="78058"/>
                </a:cubicBezTo>
                <a:cubicBezTo>
                  <a:pt x="486162" y="141972"/>
                  <a:pt x="364867" y="65346"/>
                  <a:pt x="457200" y="111512"/>
                </a:cubicBezTo>
                <a:cubicBezTo>
                  <a:pt x="469187" y="117505"/>
                  <a:pt x="479017" y="127165"/>
                  <a:pt x="490653" y="133814"/>
                </a:cubicBezTo>
                <a:cubicBezTo>
                  <a:pt x="505086" y="142062"/>
                  <a:pt x="521426" y="146896"/>
                  <a:pt x="535258" y="156117"/>
                </a:cubicBezTo>
                <a:cubicBezTo>
                  <a:pt x="596484" y="196934"/>
                  <a:pt x="513363" y="163686"/>
                  <a:pt x="591014" y="189570"/>
                </a:cubicBezTo>
                <a:cubicBezTo>
                  <a:pt x="624615" y="211971"/>
                  <a:pt x="629454" y="217195"/>
                  <a:pt x="669073" y="234175"/>
                </a:cubicBezTo>
                <a:cubicBezTo>
                  <a:pt x="679877" y="238805"/>
                  <a:pt x="692013" y="240070"/>
                  <a:pt x="702526" y="245327"/>
                </a:cubicBezTo>
                <a:cubicBezTo>
                  <a:pt x="714513" y="251321"/>
                  <a:pt x="723993" y="261636"/>
                  <a:pt x="735980" y="267629"/>
                </a:cubicBezTo>
                <a:cubicBezTo>
                  <a:pt x="746494" y="272886"/>
                  <a:pt x="758630" y="274150"/>
                  <a:pt x="769434" y="278780"/>
                </a:cubicBezTo>
                <a:cubicBezTo>
                  <a:pt x="784713" y="285328"/>
                  <a:pt x="798605" y="294909"/>
                  <a:pt x="814039" y="301083"/>
                </a:cubicBezTo>
                <a:cubicBezTo>
                  <a:pt x="835866" y="309814"/>
                  <a:pt x="861385" y="310345"/>
                  <a:pt x="880946" y="323385"/>
                </a:cubicBezTo>
                <a:cubicBezTo>
                  <a:pt x="931873" y="357335"/>
                  <a:pt x="895999" y="338837"/>
                  <a:pt x="959004" y="356839"/>
                </a:cubicBezTo>
                <a:cubicBezTo>
                  <a:pt x="1044411" y="381242"/>
                  <a:pt x="937938" y="351193"/>
                  <a:pt x="1025912" y="390292"/>
                </a:cubicBezTo>
                <a:cubicBezTo>
                  <a:pt x="1047395" y="399840"/>
                  <a:pt x="1070012" y="406893"/>
                  <a:pt x="1092819" y="412595"/>
                </a:cubicBezTo>
                <a:cubicBezTo>
                  <a:pt x="1107687" y="416312"/>
                  <a:pt x="1122688" y="419536"/>
                  <a:pt x="1137424" y="423746"/>
                </a:cubicBezTo>
                <a:cubicBezTo>
                  <a:pt x="1148726" y="426975"/>
                  <a:pt x="1170878" y="434897"/>
                  <a:pt x="1170878" y="43489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9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1179</Words>
  <Application>Microsoft Macintosh PowerPoint</Application>
  <PresentationFormat>On-screen Show (4:3)</PresentationFormat>
  <Paragraphs>339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Times New Roman</vt:lpstr>
      <vt:lpstr>Office Theme</vt:lpstr>
      <vt:lpstr>PowerPoint Presentation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运算及其关系</vt:lpstr>
      <vt:lpstr>半群</vt:lpstr>
      <vt:lpstr>半群</vt:lpstr>
      <vt:lpstr>半群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群</vt:lpstr>
      <vt:lpstr>半群与群: 总结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张 桄玮</dc:creator>
  <cp:lastModifiedBy>张 桄玮</cp:lastModifiedBy>
  <cp:revision>20</cp:revision>
  <cp:lastPrinted>2023-05-29T00:20:33Z</cp:lastPrinted>
  <dcterms:created xsi:type="dcterms:W3CDTF">2023-05-28T12:52:33Z</dcterms:created>
  <dcterms:modified xsi:type="dcterms:W3CDTF">2023-06-03T02:37:42Z</dcterms:modified>
</cp:coreProperties>
</file>